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903" r:id="rId5"/>
  </p:sldMasterIdLst>
  <p:notesMasterIdLst>
    <p:notesMasterId r:id="rId26"/>
  </p:notesMasterIdLst>
  <p:sldIdLst>
    <p:sldId id="300" r:id="rId6"/>
    <p:sldId id="307" r:id="rId7"/>
    <p:sldId id="318" r:id="rId8"/>
    <p:sldId id="319" r:id="rId9"/>
    <p:sldId id="317" r:id="rId10"/>
    <p:sldId id="308" r:id="rId11"/>
    <p:sldId id="320" r:id="rId12"/>
    <p:sldId id="310" r:id="rId13"/>
    <p:sldId id="315" r:id="rId14"/>
    <p:sldId id="316" r:id="rId15"/>
    <p:sldId id="259" r:id="rId16"/>
    <p:sldId id="265" r:id="rId17"/>
    <p:sldId id="311" r:id="rId18"/>
    <p:sldId id="264" r:id="rId19"/>
    <p:sldId id="266" r:id="rId20"/>
    <p:sldId id="267" r:id="rId21"/>
    <p:sldId id="312" r:id="rId22"/>
    <p:sldId id="313" r:id="rId23"/>
    <p:sldId id="314" r:id="rId24"/>
    <p:sldId id="301" r:id="rId25"/>
  </p:sldIdLst>
  <p:sldSz cx="12192000" cy="6858000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80846" autoAdjust="0"/>
  </p:normalViewPr>
  <p:slideViewPr>
    <p:cSldViewPr snapToGrid="0">
      <p:cViewPr varScale="1">
        <p:scale>
          <a:sx n="65" d="100"/>
          <a:sy n="65" d="100"/>
        </p:scale>
        <p:origin x="648" y="52"/>
      </p:cViewPr>
      <p:guideLst>
        <p:guide orient="horz" pos="148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drnkova3180\AppData\Local\Microsoft\Windows\INetCache\Content.Outlook\9XP6SQV6\Anal&#253;za%20skupiny%20obor&#367;%2036_Stavebnictv&#237;...%20s%20V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drnkova3180\AppData\Local\Microsoft\Windows\INetCache\Content.Outlook\9XP6SQV6\Anal&#253;za%20skupiny%20obor&#367;%2036_Stavebnictv&#237;...%20s%20V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38871973002979"/>
          <c:y val="0.13497327277972815"/>
          <c:w val="0.87696428343859933"/>
          <c:h val="0.740160085385253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'Nově přijatí'!$L$3</c:f>
              <c:strCache>
                <c:ptCount val="1"/>
                <c:pt idx="0">
                  <c:v>Kominík</c:v>
                </c:pt>
              </c:strCache>
            </c:strRef>
          </c:tx>
          <c:spPr>
            <a:solidFill>
              <a:srgbClr val="394B49"/>
            </a:solidFill>
            <a:ln>
              <a:noFill/>
            </a:ln>
            <a:effectLst/>
            <a:scene3d>
              <a:camera prst="orthographicFront"/>
              <a:lightRig rig="threePt" dir="t">
                <a:rot lat="0" lon="0" rev="7800000"/>
              </a:lightRig>
            </a:scene3d>
            <a:sp3d>
              <a:bevelT w="107950" prst="coolSlant"/>
              <a:bevelB w="1079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'Nově přijatí'!$M$2:$Q$2</c:f>
              <c:strCache>
                <c:ptCount val="5"/>
                <c:pt idx="0">
                  <c:v>2016/2017</c:v>
                </c:pt>
                <c:pt idx="1">
                  <c:v>2017/2018</c:v>
                </c:pt>
                <c:pt idx="2">
                  <c:v>2018/2019</c:v>
                </c:pt>
                <c:pt idx="3">
                  <c:v>2019/2020</c:v>
                </c:pt>
                <c:pt idx="4">
                  <c:v>2020/2021</c:v>
                </c:pt>
              </c:strCache>
            </c:strRef>
          </c:cat>
          <c:val>
            <c:numRef>
              <c:f>'Nově přijatí'!$M$3:$Q$3</c:f>
              <c:numCache>
                <c:formatCode>#,##0</c:formatCode>
                <c:ptCount val="5"/>
                <c:pt idx="0">
                  <c:v>6</c:v>
                </c:pt>
                <c:pt idx="1">
                  <c:v>9</c:v>
                </c:pt>
                <c:pt idx="2">
                  <c:v>11</c:v>
                </c:pt>
                <c:pt idx="3">
                  <c:v>11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41-4457-87A8-27DBA2B00E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1"/>
        <c:overlap val="-77"/>
        <c:axId val="323231344"/>
        <c:axId val="323226448"/>
      </c:barChart>
      <c:catAx>
        <c:axId val="323231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23226448"/>
        <c:crosses val="autoZero"/>
        <c:auto val="1"/>
        <c:lblAlgn val="ctr"/>
        <c:lblOffset val="100"/>
        <c:noMultiLvlLbl val="0"/>
      </c:catAx>
      <c:valAx>
        <c:axId val="323226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23231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'Nově přijatí'!$B$34</c:f>
              <c:strCache>
                <c:ptCount val="1"/>
                <c:pt idx="0">
                  <c:v>Montér suchých staveb</c:v>
                </c:pt>
              </c:strCache>
            </c:strRef>
          </c:tx>
          <c:spPr>
            <a:solidFill>
              <a:srgbClr val="3F535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7950" prst="coolSlant"/>
              <a:bevelB w="10795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'Nově přijatí'!$C$33:$G$33</c:f>
              <c:strCache>
                <c:ptCount val="5"/>
                <c:pt idx="0">
                  <c:v>2016/2017</c:v>
                </c:pt>
                <c:pt idx="1">
                  <c:v>2017/2018</c:v>
                </c:pt>
                <c:pt idx="2">
                  <c:v>2018/2019</c:v>
                </c:pt>
                <c:pt idx="3">
                  <c:v>2019/2020</c:v>
                </c:pt>
                <c:pt idx="4">
                  <c:v>2020/2021</c:v>
                </c:pt>
              </c:strCache>
            </c:strRef>
          </c:cat>
          <c:val>
            <c:numRef>
              <c:f>'Nově přijatí'!$C$34:$G$34</c:f>
              <c:numCache>
                <c:formatCode>#,##0</c:formatCode>
                <c:ptCount val="5"/>
                <c:pt idx="0">
                  <c:v>5</c:v>
                </c:pt>
                <c:pt idx="1">
                  <c:v>12</c:v>
                </c:pt>
                <c:pt idx="2">
                  <c:v>11</c:v>
                </c:pt>
                <c:pt idx="3">
                  <c:v>9</c:v>
                </c:pt>
                <c:pt idx="4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C8-4E15-AADD-7D9B861FB4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1"/>
        <c:overlap val="-77"/>
        <c:axId val="427176016"/>
        <c:axId val="427164592"/>
      </c:barChart>
      <c:catAx>
        <c:axId val="427176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27164592"/>
        <c:crosses val="autoZero"/>
        <c:auto val="1"/>
        <c:lblAlgn val="ctr"/>
        <c:lblOffset val="100"/>
        <c:noMultiLvlLbl val="0"/>
      </c:catAx>
      <c:valAx>
        <c:axId val="427164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27176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'Celkové počty'!$A$31</c:f>
              <c:strCache>
                <c:ptCount val="1"/>
                <c:pt idx="0">
                  <c:v>Montér suchých staveb</c:v>
                </c:pt>
              </c:strCache>
            </c:strRef>
          </c:tx>
          <c:spPr>
            <a:solidFill>
              <a:srgbClr val="3939A4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7950" prst="coolSlant"/>
              <a:bevelB w="10795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'Celkové počty'!$B$30:$F$30</c:f>
              <c:strCache>
                <c:ptCount val="5"/>
                <c:pt idx="0">
                  <c:v>2016/2017</c:v>
                </c:pt>
                <c:pt idx="1">
                  <c:v>2017/2018</c:v>
                </c:pt>
                <c:pt idx="2">
                  <c:v>2018/2019</c:v>
                </c:pt>
                <c:pt idx="3">
                  <c:v>2019/2020</c:v>
                </c:pt>
                <c:pt idx="4">
                  <c:v>2020/2021</c:v>
                </c:pt>
              </c:strCache>
            </c:strRef>
          </c:cat>
          <c:val>
            <c:numRef>
              <c:f>'Celkové počty'!$B$31:$F$31</c:f>
              <c:numCache>
                <c:formatCode>#,##0</c:formatCode>
                <c:ptCount val="5"/>
                <c:pt idx="0">
                  <c:v>19</c:v>
                </c:pt>
                <c:pt idx="1">
                  <c:v>19</c:v>
                </c:pt>
                <c:pt idx="2">
                  <c:v>19</c:v>
                </c:pt>
                <c:pt idx="3">
                  <c:v>29</c:v>
                </c:pt>
                <c:pt idx="4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A0-4CBB-ABCC-FAF7CE1742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1"/>
        <c:overlap val="-77"/>
        <c:axId val="427171664"/>
        <c:axId val="427176560"/>
      </c:barChart>
      <c:catAx>
        <c:axId val="427171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27176560"/>
        <c:crosses val="autoZero"/>
        <c:auto val="1"/>
        <c:lblAlgn val="ctr"/>
        <c:lblOffset val="100"/>
        <c:noMultiLvlLbl val="0"/>
      </c:catAx>
      <c:valAx>
        <c:axId val="427176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27171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65178544367866"/>
          <c:y val="0.15732546705998032"/>
          <c:w val="0.8829517557418487"/>
          <c:h val="0.66373384742836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Absolventi!$A$33</c:f>
              <c:strCache>
                <c:ptCount val="1"/>
                <c:pt idx="0">
                  <c:v>Montér suchých staveb</c:v>
                </c:pt>
              </c:strCache>
            </c:strRef>
          </c:tx>
          <c:spPr>
            <a:solidFill>
              <a:srgbClr val="C06337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7950"/>
              <a:bevelB w="10795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Absolventi!$B$32:$E$32</c:f>
              <c:strCache>
                <c:ptCount val="4"/>
                <c:pt idx="0">
                  <c:v>2016/2017</c:v>
                </c:pt>
                <c:pt idx="1">
                  <c:v>2017/2018</c:v>
                </c:pt>
                <c:pt idx="2">
                  <c:v>2018/2019</c:v>
                </c:pt>
                <c:pt idx="3">
                  <c:v>2019/2020</c:v>
                </c:pt>
              </c:strCache>
            </c:strRef>
          </c:cat>
          <c:val>
            <c:numRef>
              <c:f>Absolventi!$B$33:$E$33</c:f>
              <c:numCache>
                <c:formatCode>#,##0</c:formatCode>
                <c:ptCount val="4"/>
                <c:pt idx="0">
                  <c:v>5</c:v>
                </c:pt>
                <c:pt idx="1">
                  <c:v>6</c:v>
                </c:pt>
                <c:pt idx="2">
                  <c:v>0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18-4D49-BF51-F7F1CEC969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1"/>
        <c:overlap val="-77"/>
        <c:axId val="427169488"/>
        <c:axId val="427170576"/>
      </c:barChart>
      <c:catAx>
        <c:axId val="427169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27170576"/>
        <c:crosses val="autoZero"/>
        <c:auto val="1"/>
        <c:lblAlgn val="ctr"/>
        <c:lblOffset val="100"/>
        <c:noMultiLvlLbl val="0"/>
      </c:catAx>
      <c:valAx>
        <c:axId val="427170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27169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'Celkové počty'!$A$59</c:f>
              <c:strCache>
                <c:ptCount val="1"/>
                <c:pt idx="0">
                  <c:v>Pokrývač</c:v>
                </c:pt>
              </c:strCache>
            </c:strRef>
          </c:tx>
          <c:spPr>
            <a:solidFill>
              <a:srgbClr val="3939A4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7950" prst="coolSlant"/>
              <a:bevelB w="10795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'Celkové počty'!$B$58:$F$58</c:f>
              <c:strCache>
                <c:ptCount val="5"/>
                <c:pt idx="0">
                  <c:v>2016/2017</c:v>
                </c:pt>
                <c:pt idx="1">
                  <c:v>2017/2018</c:v>
                </c:pt>
                <c:pt idx="2">
                  <c:v>2018/2019</c:v>
                </c:pt>
                <c:pt idx="3">
                  <c:v>2019/2020</c:v>
                </c:pt>
                <c:pt idx="4">
                  <c:v>2020/2021</c:v>
                </c:pt>
              </c:strCache>
            </c:strRef>
          </c:cat>
          <c:val>
            <c:numRef>
              <c:f>'Celkové počty'!$B$59:$F$59</c:f>
              <c:numCache>
                <c:formatCode>#,##0</c:formatCode>
                <c:ptCount val="5"/>
                <c:pt idx="0">
                  <c:v>8</c:v>
                </c:pt>
                <c:pt idx="1">
                  <c:v>10</c:v>
                </c:pt>
                <c:pt idx="2">
                  <c:v>17</c:v>
                </c:pt>
                <c:pt idx="3">
                  <c:v>24</c:v>
                </c:pt>
                <c:pt idx="4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99-43C2-92D1-C7968019F4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1"/>
        <c:overlap val="-77"/>
        <c:axId val="427173296"/>
        <c:axId val="427177104"/>
      </c:barChart>
      <c:catAx>
        <c:axId val="427173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27177104"/>
        <c:crosses val="autoZero"/>
        <c:auto val="1"/>
        <c:lblAlgn val="ctr"/>
        <c:lblOffset val="100"/>
        <c:noMultiLvlLbl val="0"/>
      </c:catAx>
      <c:valAx>
        <c:axId val="427177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27173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'Nově přijatí'!$B$64</c:f>
              <c:strCache>
                <c:ptCount val="1"/>
                <c:pt idx="0">
                  <c:v>Pokrývač</c:v>
                </c:pt>
              </c:strCache>
            </c:strRef>
          </c:tx>
          <c:spPr>
            <a:solidFill>
              <a:srgbClr val="3F535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7950" prst="coolSlant"/>
              <a:bevelB w="10795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'Nově přijatí'!$C$63:$G$63</c:f>
              <c:strCache>
                <c:ptCount val="5"/>
                <c:pt idx="0">
                  <c:v>2016/2017</c:v>
                </c:pt>
                <c:pt idx="1">
                  <c:v>2017/2018</c:v>
                </c:pt>
                <c:pt idx="2">
                  <c:v>2018/2019</c:v>
                </c:pt>
                <c:pt idx="3">
                  <c:v>2019/2020</c:v>
                </c:pt>
                <c:pt idx="4">
                  <c:v>2020/2021</c:v>
                </c:pt>
              </c:strCache>
            </c:strRef>
          </c:cat>
          <c:val>
            <c:numRef>
              <c:f>'Nově přijatí'!$C$64:$G$64</c:f>
              <c:numCache>
                <c:formatCode>#,##0</c:formatCode>
                <c:ptCount val="5"/>
                <c:pt idx="0">
                  <c:v>0</c:v>
                </c:pt>
                <c:pt idx="1">
                  <c:v>4</c:v>
                </c:pt>
                <c:pt idx="2">
                  <c:v>8</c:v>
                </c:pt>
                <c:pt idx="3">
                  <c:v>9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6D-40E4-BF38-01F5232D82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1"/>
        <c:overlap val="-77"/>
        <c:axId val="427167856"/>
        <c:axId val="427172208"/>
      </c:barChart>
      <c:catAx>
        <c:axId val="42716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27172208"/>
        <c:crosses val="autoZero"/>
        <c:auto val="1"/>
        <c:lblAlgn val="ctr"/>
        <c:lblOffset val="100"/>
        <c:noMultiLvlLbl val="0"/>
      </c:catAx>
      <c:valAx>
        <c:axId val="427172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27167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Absolventi!$A$58</c:f>
              <c:strCache>
                <c:ptCount val="1"/>
                <c:pt idx="0">
                  <c:v>Pokrývač</c:v>
                </c:pt>
              </c:strCache>
            </c:strRef>
          </c:tx>
          <c:spPr>
            <a:solidFill>
              <a:srgbClr val="C06337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7950" prst="coolSlant"/>
              <a:bevelB w="10795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Absolventi!$B$57:$E$57</c:f>
              <c:strCache>
                <c:ptCount val="4"/>
                <c:pt idx="0">
                  <c:v>2016/2017</c:v>
                </c:pt>
                <c:pt idx="1">
                  <c:v>2017/2018</c:v>
                </c:pt>
                <c:pt idx="2">
                  <c:v>2018/2019</c:v>
                </c:pt>
                <c:pt idx="3">
                  <c:v>2019/2020</c:v>
                </c:pt>
              </c:strCache>
            </c:strRef>
          </c:cat>
          <c:val>
            <c:numRef>
              <c:f>Absolventi!$B$58:$E$58</c:f>
              <c:numCache>
                <c:formatCode>#,##0</c:formatCode>
                <c:ptCount val="4"/>
                <c:pt idx="0">
                  <c:v>2</c:v>
                </c:pt>
                <c:pt idx="1">
                  <c:v>5</c:v>
                </c:pt>
                <c:pt idx="2">
                  <c:v>0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41-44C3-857E-62017C5AE1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1"/>
        <c:overlap val="-77"/>
        <c:axId val="427165136"/>
        <c:axId val="427171120"/>
      </c:barChart>
      <c:catAx>
        <c:axId val="427165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27171120"/>
        <c:crosses val="autoZero"/>
        <c:auto val="1"/>
        <c:lblAlgn val="ctr"/>
        <c:lblOffset val="100"/>
        <c:noMultiLvlLbl val="0"/>
      </c:catAx>
      <c:valAx>
        <c:axId val="427171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27165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18955963837854"/>
          <c:y val="8.2712985938792394E-2"/>
          <c:w val="0.86508821813939929"/>
          <c:h val="0.717135916323114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'Nově přijatí'!$B$79</c:f>
              <c:strCache>
                <c:ptCount val="1"/>
                <c:pt idx="0">
                  <c:v>Mechanik instalatérských a elektrotechnických zařízení</c:v>
                </c:pt>
              </c:strCache>
            </c:strRef>
          </c:tx>
          <c:spPr>
            <a:solidFill>
              <a:srgbClr val="3F535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7950" prst="coolSlant"/>
              <a:bevelB w="10795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'Nově přijatí'!$C$78:$G$78</c:f>
              <c:strCache>
                <c:ptCount val="5"/>
                <c:pt idx="0">
                  <c:v>2016/2017</c:v>
                </c:pt>
                <c:pt idx="1">
                  <c:v>2017/2018</c:v>
                </c:pt>
                <c:pt idx="2">
                  <c:v>2018/2019</c:v>
                </c:pt>
                <c:pt idx="3">
                  <c:v>2019/2020</c:v>
                </c:pt>
                <c:pt idx="4">
                  <c:v>2020/2021</c:v>
                </c:pt>
              </c:strCache>
            </c:strRef>
          </c:cat>
          <c:val>
            <c:numRef>
              <c:f>'Nově přijatí'!$C$79:$G$79</c:f>
              <c:numCache>
                <c:formatCode>#,##0</c:formatCode>
                <c:ptCount val="5"/>
                <c:pt idx="0">
                  <c:v>20</c:v>
                </c:pt>
                <c:pt idx="1">
                  <c:v>19</c:v>
                </c:pt>
                <c:pt idx="2">
                  <c:v>20</c:v>
                </c:pt>
                <c:pt idx="3">
                  <c:v>31</c:v>
                </c:pt>
                <c:pt idx="4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EC-4A6B-828C-4BB534E144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1"/>
        <c:overlap val="-77"/>
        <c:axId val="427172752"/>
        <c:axId val="427167312"/>
      </c:barChart>
      <c:catAx>
        <c:axId val="42717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27167312"/>
        <c:crosses val="autoZero"/>
        <c:auto val="1"/>
        <c:lblAlgn val="ctr"/>
        <c:lblOffset val="100"/>
        <c:noMultiLvlLbl val="0"/>
      </c:catAx>
      <c:valAx>
        <c:axId val="427167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27172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Absolventi!$A$71</c:f>
              <c:strCache>
                <c:ptCount val="1"/>
                <c:pt idx="0">
                  <c:v>Mechanik instalatérských a elektrotechnických zařízení</c:v>
                </c:pt>
              </c:strCache>
            </c:strRef>
          </c:tx>
          <c:spPr>
            <a:solidFill>
              <a:srgbClr val="C06337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7950" prst="coolSlant"/>
              <a:bevelB w="10795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Absolventi!$B$70:$E$70</c:f>
              <c:strCache>
                <c:ptCount val="4"/>
                <c:pt idx="0">
                  <c:v>2016/2017</c:v>
                </c:pt>
                <c:pt idx="1">
                  <c:v>2017/2018</c:v>
                </c:pt>
                <c:pt idx="2">
                  <c:v>2018/2019</c:v>
                </c:pt>
                <c:pt idx="3">
                  <c:v>2019/2020</c:v>
                </c:pt>
              </c:strCache>
            </c:strRef>
          </c:cat>
          <c:val>
            <c:numRef>
              <c:f>Absolventi!$B$71:$E$71</c:f>
              <c:numCache>
                <c:formatCode>#,##0</c:formatCode>
                <c:ptCount val="4"/>
                <c:pt idx="0">
                  <c:v>3</c:v>
                </c:pt>
                <c:pt idx="1">
                  <c:v>3</c:v>
                </c:pt>
                <c:pt idx="2">
                  <c:v>7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AF-4274-8D56-351E3D4957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1"/>
        <c:overlap val="-77"/>
        <c:axId val="427163504"/>
        <c:axId val="427175472"/>
      </c:barChart>
      <c:catAx>
        <c:axId val="427163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27175472"/>
        <c:crosses val="autoZero"/>
        <c:auto val="1"/>
        <c:lblAlgn val="ctr"/>
        <c:lblOffset val="100"/>
        <c:noMultiLvlLbl val="0"/>
      </c:catAx>
      <c:valAx>
        <c:axId val="427175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27163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'Celkové počty'!$A$73</c:f>
              <c:strCache>
                <c:ptCount val="1"/>
                <c:pt idx="0">
                  <c:v>Mechanik instalatérských a elektrotechnických zařízení</c:v>
                </c:pt>
              </c:strCache>
            </c:strRef>
          </c:tx>
          <c:spPr>
            <a:solidFill>
              <a:srgbClr val="3939A4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7950" prst="coolSlant"/>
              <a:bevelB w="10795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'Celkové počty'!$B$72:$F$72</c:f>
              <c:strCache>
                <c:ptCount val="5"/>
                <c:pt idx="0">
                  <c:v>2016/2017</c:v>
                </c:pt>
                <c:pt idx="1">
                  <c:v>2017/2018</c:v>
                </c:pt>
                <c:pt idx="2">
                  <c:v>2018/2019</c:v>
                </c:pt>
                <c:pt idx="3">
                  <c:v>2019/2020</c:v>
                </c:pt>
                <c:pt idx="4">
                  <c:v>2020/2021</c:v>
                </c:pt>
              </c:strCache>
            </c:strRef>
          </c:cat>
          <c:val>
            <c:numRef>
              <c:f>'Celkové počty'!$B$73:$F$73</c:f>
              <c:numCache>
                <c:formatCode>#,##0</c:formatCode>
                <c:ptCount val="5"/>
                <c:pt idx="0">
                  <c:v>66</c:v>
                </c:pt>
                <c:pt idx="1">
                  <c:v>70</c:v>
                </c:pt>
                <c:pt idx="2">
                  <c:v>74</c:v>
                </c:pt>
                <c:pt idx="3">
                  <c:v>86</c:v>
                </c:pt>
                <c:pt idx="4">
                  <c:v>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6A-4779-8717-98618E1D17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1"/>
        <c:overlap val="-77"/>
        <c:axId val="427173840"/>
        <c:axId val="427174384"/>
      </c:barChart>
      <c:catAx>
        <c:axId val="427173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27174384"/>
        <c:crosses val="autoZero"/>
        <c:auto val="1"/>
        <c:lblAlgn val="ctr"/>
        <c:lblOffset val="100"/>
        <c:noMultiLvlLbl val="0"/>
      </c:catAx>
      <c:valAx>
        <c:axId val="427174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27173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74506567679826"/>
          <c:y val="0.12547529824615697"/>
          <c:w val="0.84397768580320887"/>
          <c:h val="0.626623407326405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Absolventi!$M$4</c:f>
              <c:strCache>
                <c:ptCount val="1"/>
                <c:pt idx="0">
                  <c:v>Kominík</c:v>
                </c:pt>
              </c:strCache>
            </c:strRef>
          </c:tx>
          <c:spPr>
            <a:solidFill>
              <a:srgbClr val="C06337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7950" prst="coolSlant"/>
              <a:bevelB w="10795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Absolventi!$N$3:$Q$3</c:f>
              <c:strCache>
                <c:ptCount val="4"/>
                <c:pt idx="0">
                  <c:v>2016/2017</c:v>
                </c:pt>
                <c:pt idx="1">
                  <c:v>2017/2018</c:v>
                </c:pt>
                <c:pt idx="2">
                  <c:v>2018/2019</c:v>
                </c:pt>
                <c:pt idx="3">
                  <c:v>2019/2020</c:v>
                </c:pt>
              </c:strCache>
            </c:strRef>
          </c:cat>
          <c:val>
            <c:numRef>
              <c:f>Absolventi!$N$4:$Q$4</c:f>
              <c:numCache>
                <c:formatCode>#,##0</c:formatCode>
                <c:ptCount val="4"/>
                <c:pt idx="0">
                  <c:v>7</c:v>
                </c:pt>
                <c:pt idx="1">
                  <c:v>8</c:v>
                </c:pt>
                <c:pt idx="2">
                  <c:v>5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53-41B4-9C66-34BC108D34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1"/>
        <c:overlap val="-77"/>
        <c:axId val="323222096"/>
        <c:axId val="323221008"/>
      </c:barChart>
      <c:catAx>
        <c:axId val="323222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23221008"/>
        <c:crosses val="autoZero"/>
        <c:auto val="1"/>
        <c:lblAlgn val="ctr"/>
        <c:lblOffset val="100"/>
        <c:noMultiLvlLbl val="0"/>
      </c:catAx>
      <c:valAx>
        <c:axId val="323221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23222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'Celkové počty'!$A$3</c:f>
              <c:strCache>
                <c:ptCount val="1"/>
                <c:pt idx="0">
                  <c:v>Kominík</c:v>
                </c:pt>
              </c:strCache>
            </c:strRef>
          </c:tx>
          <c:spPr>
            <a:solidFill>
              <a:srgbClr val="3939A4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7950" prst="coolSlant"/>
              <a:bevelB w="10795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'Celkové počty'!$B$2:$F$2</c:f>
              <c:strCache>
                <c:ptCount val="5"/>
                <c:pt idx="0">
                  <c:v>2016/2017</c:v>
                </c:pt>
                <c:pt idx="1">
                  <c:v>2017/2018</c:v>
                </c:pt>
                <c:pt idx="2">
                  <c:v>2018/2019</c:v>
                </c:pt>
                <c:pt idx="3">
                  <c:v>2019/2020</c:v>
                </c:pt>
                <c:pt idx="4">
                  <c:v>2020/2021</c:v>
                </c:pt>
              </c:strCache>
            </c:strRef>
          </c:cat>
          <c:val>
            <c:numRef>
              <c:f>'Celkové počty'!$B$3:$F$3</c:f>
              <c:numCache>
                <c:formatCode>#,##0</c:formatCode>
                <c:ptCount val="5"/>
                <c:pt idx="0">
                  <c:v>24</c:v>
                </c:pt>
                <c:pt idx="1">
                  <c:v>25</c:v>
                </c:pt>
                <c:pt idx="2">
                  <c:v>28</c:v>
                </c:pt>
                <c:pt idx="3">
                  <c:v>30</c:v>
                </c:pt>
                <c:pt idx="4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1B-4400-83CC-B5D3403A03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1"/>
        <c:overlap val="-77"/>
        <c:axId val="323224272"/>
        <c:axId val="323218832"/>
      </c:barChart>
      <c:catAx>
        <c:axId val="323224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23218832"/>
        <c:crosses val="autoZero"/>
        <c:auto val="1"/>
        <c:lblAlgn val="ctr"/>
        <c:lblOffset val="100"/>
        <c:noMultiLvlLbl val="0"/>
      </c:catAx>
      <c:valAx>
        <c:axId val="323218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23224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'Nově přijatí'!$B$51</c:f>
              <c:strCache>
                <c:ptCount val="1"/>
                <c:pt idx="0">
                  <c:v>Zedník</c:v>
                </c:pt>
              </c:strCache>
            </c:strRef>
          </c:tx>
          <c:spPr>
            <a:solidFill>
              <a:srgbClr val="3F535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7950" prst="coolSlant"/>
              <a:bevelB w="10795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'Nově přijatí'!$C$50:$G$50</c:f>
              <c:strCache>
                <c:ptCount val="5"/>
                <c:pt idx="0">
                  <c:v>2016/2017</c:v>
                </c:pt>
                <c:pt idx="1">
                  <c:v>2017/2018</c:v>
                </c:pt>
                <c:pt idx="2">
                  <c:v>2018/2019</c:v>
                </c:pt>
                <c:pt idx="3">
                  <c:v>2019/2020</c:v>
                </c:pt>
                <c:pt idx="4">
                  <c:v>2020/2021</c:v>
                </c:pt>
              </c:strCache>
            </c:strRef>
          </c:cat>
          <c:val>
            <c:numRef>
              <c:f>'Nově přijatí'!$C$51:$G$51</c:f>
              <c:numCache>
                <c:formatCode>#,##0</c:formatCode>
                <c:ptCount val="5"/>
                <c:pt idx="0">
                  <c:v>81</c:v>
                </c:pt>
                <c:pt idx="1">
                  <c:v>87</c:v>
                </c:pt>
                <c:pt idx="2">
                  <c:v>88</c:v>
                </c:pt>
                <c:pt idx="3">
                  <c:v>71</c:v>
                </c:pt>
                <c:pt idx="4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91-4E8D-9BC4-65157EC3A5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1"/>
        <c:overlap val="-77"/>
        <c:axId val="323225360"/>
        <c:axId val="323219920"/>
      </c:barChart>
      <c:catAx>
        <c:axId val="323225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23219920"/>
        <c:crosses val="autoZero"/>
        <c:auto val="1"/>
        <c:lblAlgn val="ctr"/>
        <c:lblOffset val="100"/>
        <c:noMultiLvlLbl val="0"/>
      </c:catAx>
      <c:valAx>
        <c:axId val="323219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23225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Absolventi!$A$46</c:f>
              <c:strCache>
                <c:ptCount val="1"/>
                <c:pt idx="0">
                  <c:v>Zedník</c:v>
                </c:pt>
              </c:strCache>
            </c:strRef>
          </c:tx>
          <c:spPr>
            <a:solidFill>
              <a:srgbClr val="C06337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7950" prst="coolSlant"/>
              <a:bevelB w="10795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Absolventi!$B$45:$E$45</c:f>
              <c:strCache>
                <c:ptCount val="4"/>
                <c:pt idx="0">
                  <c:v>2016/2017</c:v>
                </c:pt>
                <c:pt idx="1">
                  <c:v>2017/2018</c:v>
                </c:pt>
                <c:pt idx="2">
                  <c:v>2018/2019</c:v>
                </c:pt>
                <c:pt idx="3">
                  <c:v>2019/2020</c:v>
                </c:pt>
              </c:strCache>
            </c:strRef>
          </c:cat>
          <c:val>
            <c:numRef>
              <c:f>Absolventi!$B$46:$E$46</c:f>
              <c:numCache>
                <c:formatCode>#,##0</c:formatCode>
                <c:ptCount val="4"/>
                <c:pt idx="0">
                  <c:v>60</c:v>
                </c:pt>
                <c:pt idx="1">
                  <c:v>38</c:v>
                </c:pt>
                <c:pt idx="2">
                  <c:v>30</c:v>
                </c:pt>
                <c:pt idx="3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23-4CA4-8831-9B289EECBB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1"/>
        <c:overlap val="-77"/>
        <c:axId val="323232432"/>
        <c:axId val="323229712"/>
      </c:barChart>
      <c:catAx>
        <c:axId val="323232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23229712"/>
        <c:crosses val="autoZero"/>
        <c:auto val="1"/>
        <c:lblAlgn val="ctr"/>
        <c:lblOffset val="100"/>
        <c:noMultiLvlLbl val="0"/>
      </c:catAx>
      <c:valAx>
        <c:axId val="323229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23232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'Celkové počty'!$A$46</c:f>
              <c:strCache>
                <c:ptCount val="1"/>
                <c:pt idx="0">
                  <c:v>Zedník</c:v>
                </c:pt>
              </c:strCache>
            </c:strRef>
          </c:tx>
          <c:spPr>
            <a:solidFill>
              <a:srgbClr val="3939A4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7950" prst="coolSlant"/>
              <a:bevelB w="10795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'Celkové počty'!$B$45:$F$45</c:f>
              <c:strCache>
                <c:ptCount val="5"/>
                <c:pt idx="0">
                  <c:v>2016/2017</c:v>
                </c:pt>
                <c:pt idx="1">
                  <c:v>2017/2018</c:v>
                </c:pt>
                <c:pt idx="2">
                  <c:v>2018/2019</c:v>
                </c:pt>
                <c:pt idx="3">
                  <c:v>2019/2020</c:v>
                </c:pt>
                <c:pt idx="4">
                  <c:v>2020/2021</c:v>
                </c:pt>
              </c:strCache>
            </c:strRef>
          </c:cat>
          <c:val>
            <c:numRef>
              <c:f>'Celkové počty'!$B$46:$F$46</c:f>
              <c:numCache>
                <c:formatCode>#,##0</c:formatCode>
                <c:ptCount val="5"/>
                <c:pt idx="0">
                  <c:v>256</c:v>
                </c:pt>
                <c:pt idx="1">
                  <c:v>210</c:v>
                </c:pt>
                <c:pt idx="2">
                  <c:v>203</c:v>
                </c:pt>
                <c:pt idx="3">
                  <c:v>186</c:v>
                </c:pt>
                <c:pt idx="4">
                  <c:v>205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F7-472A-A4D0-CF74C92B77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1"/>
        <c:overlap val="-77"/>
        <c:axId val="323225904"/>
        <c:axId val="323230256"/>
      </c:barChart>
      <c:catAx>
        <c:axId val="323225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23230256"/>
        <c:crosses val="autoZero"/>
        <c:auto val="1"/>
        <c:lblAlgn val="ctr"/>
        <c:lblOffset val="100"/>
        <c:noMultiLvlLbl val="0"/>
      </c:catAx>
      <c:valAx>
        <c:axId val="323230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23225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32066719148734"/>
          <c:y val="0.11742847813963703"/>
          <c:w val="0.88267933280851263"/>
          <c:h val="0.749009341689710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'Nově přijatí'!$B$19</c:f>
              <c:strCache>
                <c:ptCount val="1"/>
                <c:pt idx="0">
                  <c:v>Tesař</c:v>
                </c:pt>
              </c:strCache>
            </c:strRef>
          </c:tx>
          <c:spPr>
            <a:solidFill>
              <a:srgbClr val="3F535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7950" prst="coolSlant"/>
              <a:bevelB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0330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'Nově přijatí'!$C$18:$G$18</c:f>
              <c:strCache>
                <c:ptCount val="5"/>
                <c:pt idx="0">
                  <c:v>2016/2017</c:v>
                </c:pt>
                <c:pt idx="1">
                  <c:v>2017/2018</c:v>
                </c:pt>
                <c:pt idx="2">
                  <c:v>2018/2019</c:v>
                </c:pt>
                <c:pt idx="3">
                  <c:v>2019/2020</c:v>
                </c:pt>
                <c:pt idx="4">
                  <c:v>2020/2021</c:v>
                </c:pt>
              </c:strCache>
            </c:strRef>
          </c:cat>
          <c:val>
            <c:numRef>
              <c:f>'Nově přijatí'!$C$19:$G$19</c:f>
              <c:numCache>
                <c:formatCode>#,##0</c:formatCode>
                <c:ptCount val="5"/>
                <c:pt idx="0">
                  <c:v>18</c:v>
                </c:pt>
                <c:pt idx="1">
                  <c:v>22</c:v>
                </c:pt>
                <c:pt idx="2">
                  <c:v>25</c:v>
                </c:pt>
                <c:pt idx="3">
                  <c:v>31</c:v>
                </c:pt>
                <c:pt idx="4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D8-4E93-8C1A-E45CB09046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1"/>
        <c:overlap val="-77"/>
        <c:axId val="323230800"/>
        <c:axId val="323221552"/>
      </c:barChart>
      <c:catAx>
        <c:axId val="323230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23221552"/>
        <c:crosses val="autoZero"/>
        <c:auto val="1"/>
        <c:lblAlgn val="ctr"/>
        <c:lblOffset val="100"/>
        <c:noMultiLvlLbl val="0"/>
      </c:catAx>
      <c:valAx>
        <c:axId val="323221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23230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3300"/>
          </a:solidFill>
        </a:defRPr>
      </a:pPr>
      <a:endParaRPr lang="cs-C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'Celkové počty'!$A$17</c:f>
              <c:strCache>
                <c:ptCount val="1"/>
                <c:pt idx="0">
                  <c:v>Tesař</c:v>
                </c:pt>
              </c:strCache>
            </c:strRef>
          </c:tx>
          <c:spPr>
            <a:solidFill>
              <a:srgbClr val="3939A4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7950" prst="coolSlant"/>
              <a:bevelB w="10795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'Celkové počty'!$B$16:$F$16</c:f>
              <c:strCache>
                <c:ptCount val="5"/>
                <c:pt idx="0">
                  <c:v>2016/2017</c:v>
                </c:pt>
                <c:pt idx="1">
                  <c:v>2017/2018</c:v>
                </c:pt>
                <c:pt idx="2">
                  <c:v>2018/2019</c:v>
                </c:pt>
                <c:pt idx="3">
                  <c:v>2019/2020</c:v>
                </c:pt>
                <c:pt idx="4">
                  <c:v>2020/2021</c:v>
                </c:pt>
              </c:strCache>
            </c:strRef>
          </c:cat>
          <c:val>
            <c:numRef>
              <c:f>'Celkové počty'!$B$17:$F$17</c:f>
              <c:numCache>
                <c:formatCode>#,##0</c:formatCode>
                <c:ptCount val="5"/>
                <c:pt idx="0">
                  <c:v>75</c:v>
                </c:pt>
                <c:pt idx="1">
                  <c:v>48</c:v>
                </c:pt>
                <c:pt idx="2">
                  <c:v>55</c:v>
                </c:pt>
                <c:pt idx="3">
                  <c:v>80</c:v>
                </c:pt>
                <c:pt idx="4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41-4FBE-A25F-5905C03073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1"/>
        <c:overlap val="-77"/>
        <c:axId val="427168944"/>
        <c:axId val="427168400"/>
      </c:barChart>
      <c:catAx>
        <c:axId val="427168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27168400"/>
        <c:crosses val="autoZero"/>
        <c:auto val="1"/>
        <c:lblAlgn val="ctr"/>
        <c:lblOffset val="100"/>
        <c:noMultiLvlLbl val="0"/>
      </c:catAx>
      <c:valAx>
        <c:axId val="427168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27168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9.9224186380675941E-2"/>
          <c:y val="0.26075650118203314"/>
          <c:w val="0.87134240670247343"/>
          <c:h val="0.524915148017845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Absolventi!$A$19</c:f>
              <c:strCache>
                <c:ptCount val="1"/>
              </c:strCache>
            </c:strRef>
          </c:tx>
          <c:spPr>
            <a:solidFill>
              <a:srgbClr val="C06337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7950" prst="coolSlant"/>
              <a:bevelB w="10795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Absolventi!$B$18:$E$18</c:f>
              <c:strCache>
                <c:ptCount val="4"/>
                <c:pt idx="0">
                  <c:v>2016/2017</c:v>
                </c:pt>
                <c:pt idx="1">
                  <c:v>2017/2018</c:v>
                </c:pt>
                <c:pt idx="2">
                  <c:v>2018/2019</c:v>
                </c:pt>
                <c:pt idx="3">
                  <c:v>2019/2020</c:v>
                </c:pt>
              </c:strCache>
            </c:strRef>
          </c:cat>
          <c:val>
            <c:numRef>
              <c:f>Absolventi!$B$19:$E$19</c:f>
              <c:numCache>
                <c:formatCode>#,##0</c:formatCode>
                <c:ptCount val="4"/>
                <c:pt idx="0">
                  <c:v>26</c:v>
                </c:pt>
                <c:pt idx="1">
                  <c:v>12</c:v>
                </c:pt>
                <c:pt idx="2">
                  <c:v>11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89-485E-988A-1D2854BE13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1"/>
        <c:overlap val="-77"/>
        <c:axId val="427170032"/>
        <c:axId val="427174928"/>
      </c:barChart>
      <c:catAx>
        <c:axId val="42717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27174928"/>
        <c:crosses val="autoZero"/>
        <c:auto val="1"/>
        <c:lblAlgn val="ctr"/>
        <c:lblOffset val="100"/>
        <c:noMultiLvlLbl val="0"/>
      </c:catAx>
      <c:valAx>
        <c:axId val="427174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27170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B866B-FA13-4469-8CAB-440D414F633B}" type="datetimeFigureOut">
              <a:rPr lang="cs-CZ" smtClean="0"/>
              <a:t>11.10.2021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AF581D-6AB6-4FFD-96F4-235DEC7DC8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0072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AF581D-6AB6-4FFD-96F4-235DEC7DC833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3512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jpg"/><Relationship Id="rId4" Type="http://schemas.openxmlformats.org/officeDocument/2006/relationships/image" Target="../media/image13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3BC4430C-CCD5-4CC6-ACBE-4050ED0737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7">
            <a:extLst>
              <a:ext uri="{FF2B5EF4-FFF2-40B4-BE49-F238E27FC236}">
                <a16:creationId xmlns:a16="http://schemas.microsoft.com/office/drawing/2014/main" id="{3A25065C-060C-4104-8180-F4BFE8CB9D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788" y="519113"/>
            <a:ext cx="24653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Nadpis 1"/>
          <p:cNvSpPr>
            <a:spLocks noGrp="1"/>
          </p:cNvSpPr>
          <p:nvPr>
            <p:ph type="ctrTitle"/>
          </p:nvPr>
        </p:nvSpPr>
        <p:spPr>
          <a:xfrm>
            <a:off x="1524000" y="2943227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0" name="Podnadpis 2"/>
          <p:cNvSpPr>
            <a:spLocks noGrp="1"/>
          </p:cNvSpPr>
          <p:nvPr>
            <p:ph type="subTitle" idx="1"/>
          </p:nvPr>
        </p:nvSpPr>
        <p:spPr>
          <a:xfrm>
            <a:off x="1524000" y="5014918"/>
            <a:ext cx="9144000" cy="968641"/>
          </a:xfrm>
        </p:spPr>
        <p:txBody>
          <a:bodyPr>
            <a:noAutofit/>
          </a:bodyPr>
          <a:lstStyle>
            <a:lvl1pPr marL="0" indent="0" algn="ctr">
              <a:buNone/>
              <a:defRPr sz="30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188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6">
            <a:extLst>
              <a:ext uri="{FF2B5EF4-FFF2-40B4-BE49-F238E27FC236}">
                <a16:creationId xmlns:a16="http://schemas.microsoft.com/office/drawing/2014/main" id="{66AA8C1D-0AAD-42A8-866A-C1F6148C3B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7">
            <a:extLst>
              <a:ext uri="{FF2B5EF4-FFF2-40B4-BE49-F238E27FC236}">
                <a16:creationId xmlns:a16="http://schemas.microsoft.com/office/drawing/2014/main" id="{B1B8B2A0-C38D-4CD6-8A85-B3C3864BA2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575" y="396875"/>
            <a:ext cx="19510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8">
            <a:extLst>
              <a:ext uri="{FF2B5EF4-FFF2-40B4-BE49-F238E27FC236}">
                <a16:creationId xmlns:a16="http://schemas.microsoft.com/office/drawing/2014/main" id="{AD978794-8801-4059-A44E-7CA8B2E7C6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1128713"/>
            <a:ext cx="3041650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9">
            <a:extLst>
              <a:ext uri="{FF2B5EF4-FFF2-40B4-BE49-F238E27FC236}">
                <a16:creationId xmlns:a16="http://schemas.microsoft.com/office/drawing/2014/main" id="{40BEDCEE-E563-48FB-98B7-65B23FFA23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288" y="1128713"/>
            <a:ext cx="3040062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0">
            <a:extLst>
              <a:ext uri="{FF2B5EF4-FFF2-40B4-BE49-F238E27FC236}">
                <a16:creationId xmlns:a16="http://schemas.microsoft.com/office/drawing/2014/main" id="{33E942ED-41A9-49AF-95B5-708E65A24D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1128713"/>
            <a:ext cx="3041650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49501" y="4267238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7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3" name="Zástupný symbol pro obsah 2"/>
          <p:cNvSpPr>
            <a:spLocks noGrp="1"/>
          </p:cNvSpPr>
          <p:nvPr>
            <p:ph sz="half" idx="10"/>
          </p:nvPr>
        </p:nvSpPr>
        <p:spPr>
          <a:xfrm>
            <a:off x="4564037" y="4294126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7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sz="half" idx="11"/>
          </p:nvPr>
        </p:nvSpPr>
        <p:spPr>
          <a:xfrm>
            <a:off x="8277223" y="4267237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7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28" name="Zástupný symbol pro obsah 2"/>
          <p:cNvSpPr>
            <a:spLocks noGrp="1"/>
          </p:cNvSpPr>
          <p:nvPr>
            <p:ph sz="half" idx="12"/>
          </p:nvPr>
        </p:nvSpPr>
        <p:spPr>
          <a:xfrm>
            <a:off x="1379007" y="2131332"/>
            <a:ext cx="1717972" cy="143583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29" name="Zástupný symbol pro obsah 2"/>
          <p:cNvSpPr>
            <a:spLocks noGrp="1"/>
          </p:cNvSpPr>
          <p:nvPr>
            <p:ph sz="half" idx="13"/>
          </p:nvPr>
        </p:nvSpPr>
        <p:spPr>
          <a:xfrm>
            <a:off x="5237013" y="2126931"/>
            <a:ext cx="1717972" cy="143583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30" name="Zástupný symbol pro obsah 2"/>
          <p:cNvSpPr>
            <a:spLocks noGrp="1"/>
          </p:cNvSpPr>
          <p:nvPr>
            <p:ph sz="half" idx="14"/>
          </p:nvPr>
        </p:nvSpPr>
        <p:spPr>
          <a:xfrm>
            <a:off x="9057971" y="2126931"/>
            <a:ext cx="1717972" cy="143583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258851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6">
            <a:extLst>
              <a:ext uri="{FF2B5EF4-FFF2-40B4-BE49-F238E27FC236}">
                <a16:creationId xmlns:a16="http://schemas.microsoft.com/office/drawing/2014/main" id="{8C20C2AB-ABCE-4205-82F8-57C993CE63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2757488"/>
            <a:ext cx="1327150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7">
            <a:extLst>
              <a:ext uri="{FF2B5EF4-FFF2-40B4-BE49-F238E27FC236}">
                <a16:creationId xmlns:a16="http://schemas.microsoft.com/office/drawing/2014/main" id="{55DB2C71-465D-4475-BBF2-8D0EDEF6AC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88" y="2720975"/>
            <a:ext cx="132715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8">
            <a:extLst>
              <a:ext uri="{FF2B5EF4-FFF2-40B4-BE49-F238E27FC236}">
                <a16:creationId xmlns:a16="http://schemas.microsoft.com/office/drawing/2014/main" id="{5C0220F2-6493-4459-BDEB-89EC155B03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2757488"/>
            <a:ext cx="1327150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6955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434AEFDD-6C36-489A-84F7-5F17C53D52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7">
            <a:extLst>
              <a:ext uri="{FF2B5EF4-FFF2-40B4-BE49-F238E27FC236}">
                <a16:creationId xmlns:a16="http://schemas.microsoft.com/office/drawing/2014/main" id="{FE5E51A3-E5B7-4C09-9027-3D4EFE69C4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575" y="396875"/>
            <a:ext cx="19510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751864" y="1350498"/>
            <a:ext cx="6464862" cy="4566823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sz="half" idx="10"/>
          </p:nvPr>
        </p:nvSpPr>
        <p:spPr>
          <a:xfrm>
            <a:off x="7695028" y="1350498"/>
            <a:ext cx="3658771" cy="455918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393843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6">
            <a:extLst>
              <a:ext uri="{FF2B5EF4-FFF2-40B4-BE49-F238E27FC236}">
                <a16:creationId xmlns:a16="http://schemas.microsoft.com/office/drawing/2014/main" id="{8F116554-3D45-4C86-81AF-8A079B547E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1524000" y="2183572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033864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6">
            <a:extLst>
              <a:ext uri="{FF2B5EF4-FFF2-40B4-BE49-F238E27FC236}">
                <a16:creationId xmlns:a16="http://schemas.microsoft.com/office/drawing/2014/main" id="{613DFDDC-5509-4EB7-B14F-442C8C4601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1524000" y="2183572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615279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6">
            <a:extLst>
              <a:ext uri="{FF2B5EF4-FFF2-40B4-BE49-F238E27FC236}">
                <a16:creationId xmlns:a16="http://schemas.microsoft.com/office/drawing/2014/main" id="{3EF92539-AC27-4E47-B46E-8C955D9517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1524000" y="2183572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157149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A0228EEF-BF49-4509-B612-E6601D575E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6311900"/>
            <a:ext cx="116776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7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3"/>
              </a:buBlip>
              <a:defRPr sz="2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844133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B6A697-0082-4C00-9672-6D98D8C26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926DA0-8D2D-4CE5-90EF-D69056D97BDB}" type="datetimeFigureOut">
              <a:rPr lang="cs-CZ"/>
              <a:pPr>
                <a:defRPr/>
              </a:pPr>
              <a:t>11.10.2021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5FD63E-C291-4397-B095-45B8E8998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B1F45F-118C-4200-A07A-616EFA2A9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0C47AE-99D8-4879-9E14-B0E3CD78A1D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85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AE7927AD-4C99-4F28-8D47-23E4252B2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25818-B729-4CC3-8D90-67CD767BAEF4}" type="datetimeFigureOut">
              <a:rPr lang="cs-CZ"/>
              <a:pPr>
                <a:defRPr/>
              </a:pPr>
              <a:t>11.10.2021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55A5D7AB-9DDD-4C21-88B1-0D06BBD56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892913C3-51D2-461F-8912-5CE973BA1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3E0B98-74AF-44A4-AE58-D9186EAA7D6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66976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5FEBA988-83F1-456B-B1DF-F4740A6AB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02168-C07A-48C2-A628-73697C690DB9}" type="datetimeFigureOut">
              <a:rPr lang="cs-CZ"/>
              <a:pPr>
                <a:defRPr/>
              </a:pPr>
              <a:t>11.10.2021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8CDCE962-F004-467C-AB9A-40BC4FE88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E7814593-C5AC-466B-9874-4463A3AD0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864C21-499A-438F-98AA-E2FD709CFE5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29373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D0D8930E-05BF-4BA2-ADF5-C592E6997C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Nadpis 1"/>
          <p:cNvSpPr>
            <a:spLocks noGrp="1"/>
          </p:cNvSpPr>
          <p:nvPr>
            <p:ph type="ctrTitle"/>
          </p:nvPr>
        </p:nvSpPr>
        <p:spPr>
          <a:xfrm>
            <a:off x="1524000" y="2943227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0" name="Podnadpis 2"/>
          <p:cNvSpPr>
            <a:spLocks noGrp="1"/>
          </p:cNvSpPr>
          <p:nvPr>
            <p:ph type="subTitle" idx="1"/>
          </p:nvPr>
        </p:nvSpPr>
        <p:spPr>
          <a:xfrm>
            <a:off x="1524000" y="5014918"/>
            <a:ext cx="9144000" cy="968641"/>
          </a:xfrm>
        </p:spPr>
        <p:txBody>
          <a:bodyPr>
            <a:noAutofit/>
          </a:bodyPr>
          <a:lstStyle>
            <a:lvl1pPr marL="0" indent="0" algn="ctr">
              <a:buNone/>
              <a:defRPr sz="30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0329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C67F96D-602E-4398-96CB-487E963ED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91EB7-1BFC-4D7D-9538-900B3BBAD3BB}" type="datetimeFigureOut">
              <a:rPr lang="cs-CZ"/>
              <a:pPr>
                <a:defRPr/>
              </a:pPr>
              <a:t>11.10.2021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1AED72-8F51-4CCC-8129-3C84F2C84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A9321E2-4DF5-4EF4-B8EE-984590CE4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0F7AA1-718E-4720-AFD7-729117032F3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295739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F652F4-DBE9-4E81-BCF5-610057C89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E9E02-946A-48F3-A1DE-D81AE4A778AD}" type="datetimeFigureOut">
              <a:rPr lang="cs-CZ"/>
              <a:pPr>
                <a:defRPr/>
              </a:pPr>
              <a:t>11.10.2021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D7FCBAD-4607-4802-A748-2F629A6AD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F8386DE-E6D5-4B64-AA71-F654D9313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CC02C4-CE11-4645-A1E5-71ACB042D9A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458399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4164036"/>
            <a:ext cx="9144000" cy="1093763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23277225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9">
            <a:extLst>
              <a:ext uri="{FF2B5EF4-FFF2-40B4-BE49-F238E27FC236}">
                <a16:creationId xmlns:a16="http://schemas.microsoft.com/office/drawing/2014/main" id="{44B39D40-BB3E-4F77-AF2D-A7602E9D47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763" y="439738"/>
            <a:ext cx="195103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236763"/>
            <a:ext cx="10515600" cy="3940199"/>
          </a:xfrm>
        </p:spPr>
        <p:txBody>
          <a:bodyPr/>
          <a:lstStyle>
            <a:lvl1pPr marL="450850" indent="-450850">
              <a:buFontTx/>
              <a:buBlip>
                <a:blip r:embed="rId3"/>
              </a:buBlip>
              <a:defRPr sz="2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885239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sloupce tex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9">
            <a:extLst>
              <a:ext uri="{FF2B5EF4-FFF2-40B4-BE49-F238E27FC236}">
                <a16:creationId xmlns:a16="http://schemas.microsoft.com/office/drawing/2014/main" id="{116A136C-4244-4178-8CB9-6D5A66922B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763" y="439738"/>
            <a:ext cx="195103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236763"/>
            <a:ext cx="4704471" cy="3940199"/>
          </a:xfrm>
        </p:spPr>
        <p:txBody>
          <a:bodyPr/>
          <a:lstStyle>
            <a:lvl1pPr marL="450850" indent="-450850">
              <a:buFontTx/>
              <a:buBlip>
                <a:blip r:embed="rId3"/>
              </a:buBlip>
              <a:defRPr sz="2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obsah 2"/>
          <p:cNvSpPr>
            <a:spLocks noGrp="1"/>
          </p:cNvSpPr>
          <p:nvPr>
            <p:ph idx="10"/>
          </p:nvPr>
        </p:nvSpPr>
        <p:spPr>
          <a:xfrm>
            <a:off x="6392596" y="2236763"/>
            <a:ext cx="4704471" cy="3940199"/>
          </a:xfrm>
        </p:spPr>
        <p:txBody>
          <a:bodyPr/>
          <a:lstStyle>
            <a:lvl1pPr marL="450850" indent="-450850">
              <a:buFontTx/>
              <a:buBlip>
                <a:blip r:embed="rId3"/>
              </a:buBlip>
              <a:defRPr sz="2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6243344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sloupce s na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9">
            <a:extLst>
              <a:ext uri="{FF2B5EF4-FFF2-40B4-BE49-F238E27FC236}">
                <a16:creationId xmlns:a16="http://schemas.microsoft.com/office/drawing/2014/main" id="{7F7299FC-A0E9-45CD-AA14-9C3E74415D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763" y="439738"/>
            <a:ext cx="195103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489982"/>
            <a:ext cx="4704471" cy="3686980"/>
          </a:xfrm>
        </p:spPr>
        <p:txBody>
          <a:bodyPr/>
          <a:lstStyle>
            <a:lvl1pPr marL="450850" indent="-450850">
              <a:buFontTx/>
              <a:buBlip>
                <a:blip r:embed="rId3"/>
              </a:buBlip>
              <a:defRPr sz="2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obsah 2"/>
          <p:cNvSpPr>
            <a:spLocks noGrp="1"/>
          </p:cNvSpPr>
          <p:nvPr>
            <p:ph idx="10"/>
          </p:nvPr>
        </p:nvSpPr>
        <p:spPr>
          <a:xfrm>
            <a:off x="6392596" y="2489982"/>
            <a:ext cx="4704471" cy="3686980"/>
          </a:xfrm>
        </p:spPr>
        <p:txBody>
          <a:bodyPr/>
          <a:lstStyle>
            <a:lvl1pPr marL="450850" indent="-450850">
              <a:buFontTx/>
              <a:buBlip>
                <a:blip r:embed="rId3"/>
              </a:buBlip>
              <a:defRPr sz="2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1"/>
          </p:nvPr>
        </p:nvSpPr>
        <p:spPr>
          <a:xfrm>
            <a:off x="838200" y="1941512"/>
            <a:ext cx="4704471" cy="379657"/>
          </a:xfrm>
        </p:spPr>
        <p:txBody>
          <a:bodyPr/>
          <a:lstStyle>
            <a:lvl1pPr marL="0" indent="0">
              <a:buNone/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Zástupný symbol pro text 6"/>
          <p:cNvSpPr>
            <a:spLocks noGrp="1"/>
          </p:cNvSpPr>
          <p:nvPr>
            <p:ph type="body" sz="quarter" idx="12"/>
          </p:nvPr>
        </p:nvSpPr>
        <p:spPr>
          <a:xfrm>
            <a:off x="6392596" y="1970863"/>
            <a:ext cx="4704471" cy="379657"/>
          </a:xfrm>
        </p:spPr>
        <p:txBody>
          <a:bodyPr/>
          <a:lstStyle>
            <a:lvl1pPr marL="0" indent="0">
              <a:buNone/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41274926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9993790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razky s na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9">
            <a:extLst>
              <a:ext uri="{FF2B5EF4-FFF2-40B4-BE49-F238E27FC236}">
                <a16:creationId xmlns:a16="http://schemas.microsoft.com/office/drawing/2014/main" id="{752F0B64-782A-4EA3-B7C4-C95046A2E7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763" y="439738"/>
            <a:ext cx="195103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1"/>
          </p:nvPr>
        </p:nvSpPr>
        <p:spPr>
          <a:xfrm>
            <a:off x="838200" y="1941512"/>
            <a:ext cx="4704471" cy="379657"/>
          </a:xfrm>
        </p:spPr>
        <p:txBody>
          <a:bodyPr/>
          <a:lstStyle>
            <a:lvl1pPr marL="0" indent="0">
              <a:buNone/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Zástupný symbol pro text 6"/>
          <p:cNvSpPr>
            <a:spLocks noGrp="1"/>
          </p:cNvSpPr>
          <p:nvPr>
            <p:ph type="body" sz="quarter" idx="12"/>
          </p:nvPr>
        </p:nvSpPr>
        <p:spPr>
          <a:xfrm>
            <a:off x="6392596" y="1970863"/>
            <a:ext cx="4704471" cy="379657"/>
          </a:xfrm>
        </p:spPr>
        <p:txBody>
          <a:bodyPr/>
          <a:lstStyle>
            <a:lvl1pPr marL="0" indent="0">
              <a:buNone/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838199" y="2571993"/>
            <a:ext cx="4704471" cy="360496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/>
          </a:p>
        </p:txBody>
      </p:sp>
      <p:sp>
        <p:nvSpPr>
          <p:cNvPr id="10" name="Zástupný symbol pro obrázek 2"/>
          <p:cNvSpPr>
            <a:spLocks noGrp="1"/>
          </p:cNvSpPr>
          <p:nvPr>
            <p:ph type="pic" idx="13"/>
          </p:nvPr>
        </p:nvSpPr>
        <p:spPr>
          <a:xfrm>
            <a:off x="6392596" y="2571992"/>
            <a:ext cx="4704471" cy="360496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1839596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ek s na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9">
            <a:extLst>
              <a:ext uri="{FF2B5EF4-FFF2-40B4-BE49-F238E27FC236}">
                <a16:creationId xmlns:a16="http://schemas.microsoft.com/office/drawing/2014/main" id="{0A5CA340-F03B-4B62-AD38-2A41F8B3DD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763" y="439738"/>
            <a:ext cx="195103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1"/>
          </p:nvPr>
        </p:nvSpPr>
        <p:spPr>
          <a:xfrm>
            <a:off x="838200" y="1941512"/>
            <a:ext cx="6181578" cy="407793"/>
          </a:xfrm>
        </p:spPr>
        <p:txBody>
          <a:bodyPr/>
          <a:lstStyle>
            <a:lvl1pPr marL="0" indent="0">
              <a:buNone/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838199" y="2571993"/>
            <a:ext cx="6181579" cy="360496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747831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838200" y="3277772"/>
            <a:ext cx="10515600" cy="2899190"/>
          </a:xfrm>
        </p:spPr>
        <p:txBody>
          <a:bodyPr/>
          <a:lstStyle>
            <a:lvl1pPr marL="450850" indent="-450850">
              <a:buFontTx/>
              <a:buBlip>
                <a:blip r:embed="rId2"/>
              </a:buBlip>
              <a:defRPr sz="2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892830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01540A9B-A6B3-4DFE-B6DC-FE4EBE60CD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912813"/>
            <a:ext cx="16033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7">
            <a:extLst>
              <a:ext uri="{FF2B5EF4-FFF2-40B4-BE49-F238E27FC236}">
                <a16:creationId xmlns:a16="http://schemas.microsoft.com/office/drawing/2014/main" id="{6D0AD855-50E8-44EE-821B-DDE9ECAB78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3328988"/>
            <a:ext cx="11080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8">
            <a:extLst>
              <a:ext uri="{FF2B5EF4-FFF2-40B4-BE49-F238E27FC236}">
                <a16:creationId xmlns:a16="http://schemas.microsoft.com/office/drawing/2014/main" id="{1DE31ECD-808C-4B48-BB5F-02279CD8BD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3328988"/>
            <a:ext cx="11080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9">
            <a:extLst>
              <a:ext uri="{FF2B5EF4-FFF2-40B4-BE49-F238E27FC236}">
                <a16:creationId xmlns:a16="http://schemas.microsoft.com/office/drawing/2014/main" id="{2366E86E-CF21-4BDF-B143-E92FD2A06F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0" y="3328988"/>
            <a:ext cx="11080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Nadpis 1"/>
          <p:cNvSpPr>
            <a:spLocks noGrp="1"/>
          </p:cNvSpPr>
          <p:nvPr>
            <p:ph type="ctrTitle"/>
          </p:nvPr>
        </p:nvSpPr>
        <p:spPr>
          <a:xfrm>
            <a:off x="1538492" y="1647829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0" name="Podnadpis 2"/>
          <p:cNvSpPr>
            <a:spLocks noGrp="1"/>
          </p:cNvSpPr>
          <p:nvPr>
            <p:ph type="subTitle" idx="1"/>
          </p:nvPr>
        </p:nvSpPr>
        <p:spPr>
          <a:xfrm>
            <a:off x="1524000" y="5014918"/>
            <a:ext cx="9144000" cy="968641"/>
          </a:xfrm>
        </p:spPr>
        <p:txBody>
          <a:bodyPr>
            <a:noAutofit/>
          </a:bodyPr>
          <a:lstStyle>
            <a:lvl1pPr marL="0" indent="0" algn="ctr">
              <a:buNone/>
              <a:defRPr sz="30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5691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6">
            <a:extLst>
              <a:ext uri="{FF2B5EF4-FFF2-40B4-BE49-F238E27FC236}">
                <a16:creationId xmlns:a16="http://schemas.microsoft.com/office/drawing/2014/main" id="{1AC730B5-DE7B-40FB-99C1-A3F820D47F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63" y="557213"/>
            <a:ext cx="349567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7">
            <a:extLst>
              <a:ext uri="{FF2B5EF4-FFF2-40B4-BE49-F238E27FC236}">
                <a16:creationId xmlns:a16="http://schemas.microsoft.com/office/drawing/2014/main" id="{0AE490F4-9327-43D3-8D7C-054CCBED45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5762625"/>
            <a:ext cx="1679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dnadpis 2"/>
          <p:cNvSpPr>
            <a:spLocks noGrp="1"/>
          </p:cNvSpPr>
          <p:nvPr>
            <p:ph type="subTitle" idx="1"/>
          </p:nvPr>
        </p:nvSpPr>
        <p:spPr>
          <a:xfrm>
            <a:off x="1524000" y="4438142"/>
            <a:ext cx="9144000" cy="968641"/>
          </a:xfrm>
        </p:spPr>
        <p:txBody>
          <a:bodyPr>
            <a:noAutofit/>
          </a:bodyPr>
          <a:lstStyle>
            <a:lvl1pPr marL="0" indent="0" algn="ctr">
              <a:buNone/>
              <a:defRPr sz="3200" b="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3638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6">
            <a:extLst>
              <a:ext uri="{FF2B5EF4-FFF2-40B4-BE49-F238E27FC236}">
                <a16:creationId xmlns:a16="http://schemas.microsoft.com/office/drawing/2014/main" id="{037A41C7-9EA1-4682-9338-DCFC3ACCD7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3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4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213914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6">
            <a:extLst>
              <a:ext uri="{FF2B5EF4-FFF2-40B4-BE49-F238E27FC236}">
                <a16:creationId xmlns:a16="http://schemas.microsoft.com/office/drawing/2014/main" id="{91406808-2B14-431C-8ACA-B2E27C2D79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213" y="214313"/>
            <a:ext cx="3497262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7">
            <a:extLst>
              <a:ext uri="{FF2B5EF4-FFF2-40B4-BE49-F238E27FC236}">
                <a16:creationId xmlns:a16="http://schemas.microsoft.com/office/drawing/2014/main" id="{96596F4B-EE89-4F05-880B-16FF7D6C96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2363372"/>
            <a:ext cx="5181600" cy="3813591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4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3601329"/>
            <a:ext cx="5181600" cy="2575634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5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59322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347FDDE2-7532-4022-8A69-2207E93C54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7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3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253572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D26278DD-A107-4B37-A763-8FD57B1155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7">
            <a:extLst>
              <a:ext uri="{FF2B5EF4-FFF2-40B4-BE49-F238E27FC236}">
                <a16:creationId xmlns:a16="http://schemas.microsoft.com/office/drawing/2014/main" id="{11B623E5-5460-44E9-98B9-C72572D994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15900"/>
            <a:ext cx="34956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8">
            <a:extLst>
              <a:ext uri="{FF2B5EF4-FFF2-40B4-BE49-F238E27FC236}">
                <a16:creationId xmlns:a16="http://schemas.microsoft.com/office/drawing/2014/main" id="{B41F907B-C663-46D2-B137-8951CA7D8A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575" y="396875"/>
            <a:ext cx="19510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4318782" y="1518673"/>
            <a:ext cx="7035018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sz="half" idx="1"/>
          </p:nvPr>
        </p:nvSpPr>
        <p:spPr>
          <a:xfrm>
            <a:off x="4318782" y="3376246"/>
            <a:ext cx="7035017" cy="2800718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5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620364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6">
            <a:extLst>
              <a:ext uri="{FF2B5EF4-FFF2-40B4-BE49-F238E27FC236}">
                <a16:creationId xmlns:a16="http://schemas.microsoft.com/office/drawing/2014/main" id="{92FB1DCF-371D-44CF-95FA-74D0EE3467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7">
            <a:extLst>
              <a:ext uri="{FF2B5EF4-FFF2-40B4-BE49-F238E27FC236}">
                <a16:creationId xmlns:a16="http://schemas.microsoft.com/office/drawing/2014/main" id="{EB7E4B53-DD62-459F-9D02-B2609D3D49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575" y="396875"/>
            <a:ext cx="19510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8">
            <a:extLst>
              <a:ext uri="{FF2B5EF4-FFF2-40B4-BE49-F238E27FC236}">
                <a16:creationId xmlns:a16="http://schemas.microsoft.com/office/drawing/2014/main" id="{AF98D356-91A0-45DF-B724-078073957C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138238"/>
            <a:ext cx="3032125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9">
            <a:extLst>
              <a:ext uri="{FF2B5EF4-FFF2-40B4-BE49-F238E27FC236}">
                <a16:creationId xmlns:a16="http://schemas.microsoft.com/office/drawing/2014/main" id="{25CF7174-B092-4F7B-8039-C99AA499CE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1143000"/>
            <a:ext cx="3028950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0">
            <a:extLst>
              <a:ext uri="{FF2B5EF4-FFF2-40B4-BE49-F238E27FC236}">
                <a16:creationId xmlns:a16="http://schemas.microsoft.com/office/drawing/2014/main" id="{3984C066-7737-4496-849D-D5D638CCC2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1143000"/>
            <a:ext cx="3028950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49501" y="4267238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7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3" name="Zástupný symbol pro obsah 2"/>
          <p:cNvSpPr>
            <a:spLocks noGrp="1"/>
          </p:cNvSpPr>
          <p:nvPr>
            <p:ph sz="half" idx="10"/>
          </p:nvPr>
        </p:nvSpPr>
        <p:spPr>
          <a:xfrm>
            <a:off x="4564037" y="4294126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7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sz="half" idx="11"/>
          </p:nvPr>
        </p:nvSpPr>
        <p:spPr>
          <a:xfrm>
            <a:off x="8277223" y="4267237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7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765752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13.jpe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27.jpeg"/><Relationship Id="rId4" Type="http://schemas.openxmlformats.org/officeDocument/2006/relationships/slideLayout" Target="../slideLayouts/slideLayout2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7F88F58C-6BE6-479F-B6D6-3C0936DA8C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0AAB4928-4A96-41D9-9B31-8F97884E51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Upravte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926694D-1E6D-44AE-A077-9E3CB72D1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6EE58E6-F5A9-494F-BD4B-D662A10A8224}" type="datetimeFigureOut">
              <a:rPr lang="cs-CZ"/>
              <a:pPr>
                <a:defRPr/>
              </a:pPr>
              <a:t>11.10.2021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38FDACF-79BF-4D78-8F16-3A84F7C979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032468-87F3-4F59-B024-B5E7BF8E21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A9255F36-A921-4BCB-A17A-FDF304EF46CD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  <p:sldLayoutId id="2147484276" r:id="rId12"/>
    <p:sldLayoutId id="2147484277" r:id="rId13"/>
    <p:sldLayoutId id="2147484278" r:id="rId14"/>
    <p:sldLayoutId id="2147484279" r:id="rId15"/>
    <p:sldLayoutId id="2147484280" r:id="rId16"/>
    <p:sldLayoutId id="2147484281" r:id="rId17"/>
    <p:sldLayoutId id="2147484261" r:id="rId18"/>
    <p:sldLayoutId id="2147484262" r:id="rId19"/>
    <p:sldLayoutId id="2147484263" r:id="rId20"/>
    <p:sldLayoutId id="2147484264" r:id="rId2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pro nadpis 1">
            <a:extLst>
              <a:ext uri="{FF2B5EF4-FFF2-40B4-BE49-F238E27FC236}">
                <a16:creationId xmlns:a16="http://schemas.microsoft.com/office/drawing/2014/main" id="{BDAF1F35-B830-4B1C-9A85-285A78FE7B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2051" name="Zástupný symbol pro text 2">
            <a:extLst>
              <a:ext uri="{FF2B5EF4-FFF2-40B4-BE49-F238E27FC236}">
                <a16:creationId xmlns:a16="http://schemas.microsoft.com/office/drawing/2014/main" id="{7535799A-8FD1-4B61-9D90-DC5D517078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Upravte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0E9B241-4068-45B7-A902-1F5273E466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7E5986B-F86E-4E15-A7FA-FA66F926DAAA}" type="datetimeFigureOut">
              <a:rPr lang="cs-CZ"/>
              <a:pPr>
                <a:defRPr/>
              </a:pPr>
              <a:t>11.10.2021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82844F2-9FC9-4B89-9E08-EFACA8BCE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073B5-A710-427F-8D53-7EF9BA2227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ACA81AAD-7092-4A04-8470-718439270C75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2055" name="Obrázek 7">
            <a:extLst>
              <a:ext uri="{FF2B5EF4-FFF2-40B4-BE49-F238E27FC236}">
                <a16:creationId xmlns:a16="http://schemas.microsoft.com/office/drawing/2014/main" id="{71051447-1FDA-4A08-A506-5B9CF039C1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113" y="0"/>
            <a:ext cx="151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Obrázek 8">
            <a:extLst>
              <a:ext uri="{FF2B5EF4-FFF2-40B4-BE49-F238E27FC236}">
                <a16:creationId xmlns:a16="http://schemas.microsoft.com/office/drawing/2014/main" id="{16A5123C-01C0-451F-AE42-6C5F760E32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763" y="439738"/>
            <a:ext cx="195103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  <a:cs typeface="Tahoma" panose="020B060403050404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  <a:cs typeface="Tahoma" panose="020B060403050404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  <a:cs typeface="Tahoma" panose="020B060403050404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  <a:cs typeface="Tahoma" panose="020B060403050404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  <a:cs typeface="Tahoma" panose="020B060403050404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  <a:cs typeface="Tahoma" panose="020B060403050404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  <a:cs typeface="Tahoma" panose="020B060403050404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  <a:cs typeface="Tahoma" panose="020B060403050404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eletrh-skol.msk.cz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5.xml"/><Relationship Id="rId5" Type="http://schemas.openxmlformats.org/officeDocument/2006/relationships/chart" Target="../charts/chart3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7.jpeg"/><Relationship Id="rId4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5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5.xml"/><Relationship Id="rId4" Type="http://schemas.openxmlformats.org/officeDocument/2006/relationships/chart" Target="../charts/char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remeslomarespekt.msk.cz/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A6EF5897-EEB4-4549-BEAF-698CED41C8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2182813"/>
            <a:ext cx="9144000" cy="1681162"/>
          </a:xfrm>
        </p:spPr>
        <p:txBody>
          <a:bodyPr/>
          <a:lstStyle/>
          <a:p>
            <a:pPr eaLnBrk="1" hangingPunct="1"/>
            <a:br>
              <a:rPr lang="cs-CZ" altLang="cs-CZ" dirty="0"/>
            </a:br>
            <a:r>
              <a:rPr lang="cs-CZ" altLang="cs-CZ" dirty="0"/>
              <a:t>Stavební obory s výučním listem</a:t>
            </a:r>
            <a:br>
              <a:rPr lang="cs-CZ" altLang="cs-CZ" dirty="0"/>
            </a:br>
            <a:r>
              <a:rPr lang="cs-CZ" altLang="cs-CZ" dirty="0"/>
              <a:t>v Moravskoslezském kraji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7D29BF2D-A2F5-4B45-A7A5-DEB065C2B0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74850" y="327025"/>
            <a:ext cx="8242300" cy="74295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cs-CZ" altLang="cs-CZ" dirty="0">
                <a:solidFill>
                  <a:srgbClr val="FF0000"/>
                </a:solidFill>
              </a:rPr>
              <a:t>Online veletrh středních škol Moravskoslezského kraje 2021/2022</a:t>
            </a:r>
          </a:p>
        </p:txBody>
      </p:sp>
      <p:sp>
        <p:nvSpPr>
          <p:cNvPr id="30723" name="Zástupný obsah 2">
            <a:extLst>
              <a:ext uri="{FF2B5EF4-FFF2-40B4-BE49-F238E27FC236}">
                <a16:creationId xmlns:a16="http://schemas.microsoft.com/office/drawing/2014/main" id="{0FCB94BC-777C-498B-8AD6-821895A30F7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02406" y="1278082"/>
            <a:ext cx="10884693" cy="4881418"/>
          </a:xfrm>
        </p:spPr>
        <p:txBody>
          <a:bodyPr/>
          <a:lstStyle/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sz="2200" b="0" dirty="0"/>
              <a:t>Doplněním prezenčních veletrhů škol</a:t>
            </a:r>
          </a:p>
          <a:p>
            <a:pPr eaLnBrk="1" hangingPunct="1">
              <a:defRPr/>
            </a:pPr>
            <a:r>
              <a:rPr lang="cs-CZ" sz="2200" b="0" dirty="0"/>
              <a:t>Učitelé a žáci prezentujících SŠ škol budou distanční formou představovat své školy a odpovídat na otázky zájemců o studium. </a:t>
            </a:r>
          </a:p>
          <a:p>
            <a:pPr eaLnBrk="1" hangingPunct="1">
              <a:defRPr/>
            </a:pPr>
            <a:r>
              <a:rPr lang="cs-CZ" sz="2200" b="0" dirty="0"/>
              <a:t>Uchazeči a jejich rodiče mohou získat přehled o středních školách a oborech v našem kraji s cílem usnadnění jejich rozhodování o další vzdělávací a profesní dráze. </a:t>
            </a:r>
          </a:p>
          <a:p>
            <a:pPr eaLnBrk="1" hangingPunct="1">
              <a:defRPr/>
            </a:pPr>
            <a:r>
              <a:rPr lang="cs-CZ" sz="2200" b="0" u="sng" dirty="0">
                <a:hlinkClick r:id="rId3"/>
              </a:rPr>
              <a:t>https://veletrh-skol.msk.cz</a:t>
            </a:r>
            <a:r>
              <a:rPr lang="cs-CZ" sz="2200" b="0" dirty="0"/>
              <a:t>. </a:t>
            </a:r>
          </a:p>
          <a:p>
            <a:pPr eaLnBrk="1" hangingPunct="1">
              <a:defRPr/>
            </a:pPr>
            <a:r>
              <a:rPr lang="cs-CZ" altLang="cs-CZ" sz="2200" dirty="0"/>
              <a:t>15. 11.-24. 11. 2021</a:t>
            </a:r>
          </a:p>
          <a:p>
            <a:pPr eaLnBrk="1" hangingPunct="1">
              <a:defRPr/>
            </a:pPr>
            <a:r>
              <a:rPr lang="cs-CZ" altLang="cs-CZ" sz="2200" dirty="0"/>
              <a:t>17. 1.-25. 1. 2022 </a:t>
            </a:r>
          </a:p>
          <a:p>
            <a:pPr marL="0" indent="0" algn="just">
              <a:buNone/>
              <a:defRPr/>
            </a:pPr>
            <a:endParaRPr lang="cs-CZ" altLang="cs-CZ" sz="2400" b="0" dirty="0">
              <a:solidFill>
                <a:srgbClr val="2E75B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ázek 3">
            <a:hlinkClick r:id="rId3"/>
            <a:extLst>
              <a:ext uri="{FF2B5EF4-FFF2-40B4-BE49-F238E27FC236}">
                <a16:creationId xmlns:a16="http://schemas.microsoft.com/office/drawing/2014/main" id="{AE2A8A93-9436-4EDD-8F47-65AB73FDA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1450"/>
            <a:ext cx="12192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01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C5471E53-6060-4954-B230-FF1C3FEFFF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957263"/>
          </a:xfrm>
        </p:spPr>
        <p:txBody>
          <a:bodyPr/>
          <a:lstStyle/>
          <a:p>
            <a:pPr eaLnBrk="1" hangingPunct="1">
              <a:spcAft>
                <a:spcPts val="1800"/>
              </a:spcAft>
            </a:pPr>
            <a:r>
              <a:rPr lang="cs-CZ" altLang="cs-CZ" sz="3200" dirty="0"/>
              <a:t>36-56-H/01 Kominík </a:t>
            </a:r>
          </a:p>
        </p:txBody>
      </p:sp>
      <p:sp>
        <p:nvSpPr>
          <p:cNvPr id="33795" name="Zástupný symbol pro obsah 2">
            <a:extLst>
              <a:ext uri="{FF2B5EF4-FFF2-40B4-BE49-F238E27FC236}">
                <a16:creationId xmlns:a16="http://schemas.microsoft.com/office/drawing/2014/main" id="{5E685814-132F-4948-8B60-568C69B91C9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543050"/>
            <a:ext cx="5683250" cy="4630738"/>
          </a:xfrm>
        </p:spPr>
        <p:txBody>
          <a:bodyPr/>
          <a:lstStyle/>
          <a:p>
            <a:pPr eaLnBrk="1" hangingPunct="1"/>
            <a:r>
              <a:rPr lang="cs-CZ" altLang="cs-CZ" sz="1600" b="1" dirty="0"/>
              <a:t>podpora oboru od školního roku 2017/2018</a:t>
            </a:r>
          </a:p>
          <a:p>
            <a:pPr eaLnBrk="1" hangingPunct="1"/>
            <a:r>
              <a:rPr lang="cs-CZ" altLang="cs-CZ" sz="1600" dirty="0"/>
              <a:t>krajské stipendium = motivační složka (700 Kč/měsíc) + prospěchová složka (1 000 Kč, 3 000 Kč nebo              5 000 Kč/pololetí)</a:t>
            </a:r>
          </a:p>
          <a:p>
            <a:pPr eaLnBrk="1" hangingPunct="1">
              <a:spcAft>
                <a:spcPts val="600"/>
              </a:spcAft>
            </a:pPr>
            <a:r>
              <a:rPr lang="cs-CZ" altLang="cs-CZ" sz="1600" b="1" dirty="0"/>
              <a:t>Krajská příspěvková organizace vzdělávající žáky          v oboru Kominík</a:t>
            </a:r>
            <a:r>
              <a:rPr lang="cs-CZ" altLang="cs-CZ" sz="1600" dirty="0"/>
              <a:t>: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sz="1600" dirty="0"/>
              <a:t>Střední škola technických oborů, Havířov-</a:t>
            </a:r>
            <a:r>
              <a:rPr lang="cs-CZ" altLang="cs-CZ" sz="1600" dirty="0" err="1"/>
              <a:t>Šumbark</a:t>
            </a:r>
            <a:r>
              <a:rPr lang="cs-CZ" altLang="cs-CZ" sz="1600" dirty="0"/>
              <a:t>, Lidická 1a/600, příspěvková organizace</a:t>
            </a:r>
          </a:p>
          <a:p>
            <a:pPr eaLnBrk="1" hangingPunct="1">
              <a:buFontTx/>
              <a:buNone/>
            </a:pPr>
            <a:endParaRPr lang="cs-CZ" altLang="cs-CZ" sz="1600" dirty="0"/>
          </a:p>
          <a:p>
            <a:pPr eaLnBrk="1" hangingPunct="1">
              <a:buFontTx/>
              <a:buNone/>
            </a:pPr>
            <a:endParaRPr lang="cs-CZ" altLang="cs-CZ" sz="1600" dirty="0"/>
          </a:p>
          <a:p>
            <a:pPr eaLnBrk="1" hangingPunct="1">
              <a:buFontTx/>
              <a:buNone/>
            </a:pPr>
            <a:endParaRPr lang="cs-CZ" altLang="cs-CZ" sz="1600" dirty="0"/>
          </a:p>
          <a:p>
            <a:pPr eaLnBrk="1" hangingPunct="1">
              <a:buFontTx/>
              <a:buNone/>
            </a:pPr>
            <a:endParaRPr lang="cs-CZ" altLang="cs-CZ" sz="1600" dirty="0"/>
          </a:p>
          <a:p>
            <a:pPr eaLnBrk="1" hangingPunct="1">
              <a:buFontTx/>
              <a:buNone/>
            </a:pPr>
            <a:endParaRPr lang="cs-CZ" altLang="cs-CZ" dirty="0"/>
          </a:p>
        </p:txBody>
      </p:sp>
      <p:sp>
        <p:nvSpPr>
          <p:cNvPr id="33796" name="Zástupný symbol pro obsah 3">
            <a:extLst>
              <a:ext uri="{FF2B5EF4-FFF2-40B4-BE49-F238E27FC236}">
                <a16:creationId xmlns:a16="http://schemas.microsoft.com/office/drawing/2014/main" id="{D226227A-3E6E-4646-B724-849EC1F3DB4D}"/>
              </a:ext>
            </a:extLst>
          </p:cNvPr>
          <p:cNvSpPr>
            <a:spLocks noGrp="1" noChangeArrowheads="1"/>
          </p:cNvSpPr>
          <p:nvPr>
            <p:ph idx="10"/>
          </p:nvPr>
        </p:nvSpPr>
        <p:spPr>
          <a:xfrm>
            <a:off x="6588125" y="1416050"/>
            <a:ext cx="4424363" cy="324485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cs-CZ" altLang="cs-CZ" sz="1800" b="1" dirty="0">
                <a:solidFill>
                  <a:srgbClr val="C00000"/>
                </a:solidFill>
              </a:rPr>
              <a:t>Vývoj celkového počtu žáků</a:t>
            </a:r>
          </a:p>
          <a:p>
            <a:pPr marL="0" indent="0" eaLnBrk="1" hangingPunct="1">
              <a:buFontTx/>
              <a:buNone/>
            </a:pPr>
            <a:endParaRPr lang="cs-CZ" altLang="cs-CZ" sz="1800" b="1" dirty="0">
              <a:solidFill>
                <a:srgbClr val="C00000"/>
              </a:solidFill>
            </a:endParaRPr>
          </a:p>
          <a:p>
            <a:pPr marL="0" indent="0" eaLnBrk="1" hangingPunct="1">
              <a:buFontTx/>
              <a:buNone/>
            </a:pPr>
            <a:endParaRPr lang="cs-CZ" altLang="cs-CZ" sz="1800" b="1" dirty="0">
              <a:solidFill>
                <a:srgbClr val="C00000"/>
              </a:solidFill>
            </a:endParaRPr>
          </a:p>
          <a:p>
            <a:pPr marL="0" indent="0" eaLnBrk="1" hangingPunct="1">
              <a:buFontTx/>
              <a:buNone/>
            </a:pPr>
            <a:endParaRPr lang="cs-CZ" altLang="cs-CZ" sz="1800" b="1" dirty="0">
              <a:solidFill>
                <a:srgbClr val="C00000"/>
              </a:solidFill>
            </a:endParaRPr>
          </a:p>
          <a:p>
            <a:pPr marL="0" indent="0" eaLnBrk="1" hangingPunct="1">
              <a:buFontTx/>
              <a:buNone/>
            </a:pPr>
            <a:endParaRPr lang="cs-CZ" altLang="cs-CZ" sz="1800" b="1" dirty="0">
              <a:solidFill>
                <a:srgbClr val="C00000"/>
              </a:solidFill>
            </a:endParaRPr>
          </a:p>
          <a:p>
            <a:pPr marL="0" indent="0" eaLnBrk="1" hangingPunct="1">
              <a:buFontTx/>
              <a:buNone/>
            </a:pPr>
            <a:r>
              <a:rPr lang="cs-CZ" altLang="cs-CZ" sz="1800" b="1" dirty="0">
                <a:solidFill>
                  <a:srgbClr val="C00000"/>
                </a:solidFill>
              </a:rPr>
              <a:t>Vývoj nově přijatých žáků </a:t>
            </a:r>
          </a:p>
          <a:p>
            <a:pPr marL="0" indent="0" eaLnBrk="1" hangingPunct="1">
              <a:buFontTx/>
              <a:buNone/>
            </a:pPr>
            <a:endParaRPr lang="cs-CZ" altLang="cs-CZ" dirty="0"/>
          </a:p>
          <a:p>
            <a:pPr marL="0" indent="0" eaLnBrk="1" hangingPunct="1">
              <a:buFontTx/>
              <a:buNone/>
            </a:pPr>
            <a:endParaRPr lang="cs-CZ" altLang="cs-CZ" dirty="0"/>
          </a:p>
          <a:p>
            <a:pPr marL="0" indent="0" eaLnBrk="1" hangingPunct="1">
              <a:buFontTx/>
              <a:buNone/>
            </a:pPr>
            <a:endParaRPr lang="cs-CZ" altLang="cs-CZ" sz="1800" b="1" dirty="0">
              <a:solidFill>
                <a:srgbClr val="C00000"/>
              </a:solidFill>
            </a:endParaRPr>
          </a:p>
          <a:p>
            <a:pPr marL="0" indent="0" eaLnBrk="1" hangingPunct="1">
              <a:spcAft>
                <a:spcPts val="1200"/>
              </a:spcAft>
              <a:buFontTx/>
              <a:buNone/>
            </a:pPr>
            <a:r>
              <a:rPr lang="cs-CZ" altLang="cs-CZ" sz="1800" b="1" dirty="0">
                <a:solidFill>
                  <a:srgbClr val="C00000"/>
                </a:solidFill>
              </a:rPr>
              <a:t> Vývoj absolventů</a:t>
            </a:r>
          </a:p>
          <a:p>
            <a:pPr marL="0" indent="0" eaLnBrk="1" hangingPunct="1">
              <a:buFontTx/>
              <a:buNone/>
            </a:pPr>
            <a:endParaRPr lang="cs-CZ" altLang="cs-CZ" dirty="0"/>
          </a:p>
        </p:txBody>
      </p:sp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75E84B86-EABC-4488-8449-2F67B9D3AB0F}"/>
              </a:ext>
            </a:extLst>
          </p:cNvPr>
          <p:cNvGraphicFramePr>
            <a:graphicFrameLocks/>
          </p:cNvGraphicFramePr>
          <p:nvPr/>
        </p:nvGraphicFramePr>
        <p:xfrm>
          <a:off x="6366387" y="3642520"/>
          <a:ext cx="3416709" cy="1403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af 12">
            <a:extLst>
              <a:ext uri="{FF2B5EF4-FFF2-40B4-BE49-F238E27FC236}">
                <a16:creationId xmlns:a16="http://schemas.microsoft.com/office/drawing/2014/main" id="{22BF2D18-8633-4E0A-83C3-6AF78B5F7A9B}"/>
              </a:ext>
            </a:extLst>
          </p:cNvPr>
          <p:cNvGraphicFramePr>
            <a:graphicFrameLocks/>
          </p:cNvGraphicFramePr>
          <p:nvPr/>
        </p:nvGraphicFramePr>
        <p:xfrm>
          <a:off x="6459794" y="5442155"/>
          <a:ext cx="2861187" cy="1135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3799" name="Obrázek 3">
            <a:extLst>
              <a:ext uri="{FF2B5EF4-FFF2-40B4-BE49-F238E27FC236}">
                <a16:creationId xmlns:a16="http://schemas.microsoft.com/office/drawing/2014/main" id="{8CF6284B-29FD-4BEA-A87B-25F8DA1BE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0" t="51028" r="83069" b="32980"/>
          <a:stretch>
            <a:fillRect/>
          </a:stretch>
        </p:blipFill>
        <p:spPr bwMode="auto">
          <a:xfrm>
            <a:off x="5486400" y="80963"/>
            <a:ext cx="110172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313A9788-6BC8-412F-8A3D-2D4FAAB276CE}"/>
              </a:ext>
            </a:extLst>
          </p:cNvPr>
          <p:cNvGraphicFramePr>
            <a:graphicFrameLocks/>
          </p:cNvGraphicFramePr>
          <p:nvPr/>
        </p:nvGraphicFramePr>
        <p:xfrm>
          <a:off x="6588125" y="1809135"/>
          <a:ext cx="3273630" cy="1292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EA49FDE3-02FF-4C97-A8F9-E80858EA37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957263"/>
          </a:xfrm>
        </p:spPr>
        <p:txBody>
          <a:bodyPr/>
          <a:lstStyle/>
          <a:p>
            <a:pPr eaLnBrk="1" hangingPunct="1">
              <a:spcAft>
                <a:spcPts val="1800"/>
              </a:spcAft>
            </a:pPr>
            <a:r>
              <a:rPr lang="cs-CZ" altLang="cs-CZ" sz="3200"/>
              <a:t>36-67-H/01 Zedník  </a:t>
            </a:r>
          </a:p>
        </p:txBody>
      </p:sp>
      <p:sp>
        <p:nvSpPr>
          <p:cNvPr id="34819" name="Zástupný symbol pro obsah 2">
            <a:extLst>
              <a:ext uri="{FF2B5EF4-FFF2-40B4-BE49-F238E27FC236}">
                <a16:creationId xmlns:a16="http://schemas.microsoft.com/office/drawing/2014/main" id="{C98D636E-FEC2-4565-89AC-9BC73230FB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22275" y="1322388"/>
            <a:ext cx="5870575" cy="5170487"/>
          </a:xfrm>
        </p:spPr>
        <p:txBody>
          <a:bodyPr/>
          <a:lstStyle/>
          <a:p>
            <a:pPr eaLnBrk="1" hangingPunct="1"/>
            <a:r>
              <a:rPr lang="cs-CZ" altLang="cs-CZ" sz="1600" b="1"/>
              <a:t>podpora oboru od školního roku 2017/2018</a:t>
            </a:r>
          </a:p>
          <a:p>
            <a:pPr eaLnBrk="1" hangingPunct="1"/>
            <a:r>
              <a:rPr lang="cs-CZ" altLang="cs-CZ" sz="1600"/>
              <a:t>krajské stipendium = motivační složka (700 Kč/měsíc) + prospěchová složka (1 000 Kč, 3 000 Kč nebo                 5 000 Kč/pololetí)</a:t>
            </a:r>
          </a:p>
          <a:p>
            <a:pPr eaLnBrk="1" hangingPunct="1">
              <a:spcAft>
                <a:spcPts val="600"/>
              </a:spcAft>
            </a:pPr>
            <a:r>
              <a:rPr lang="cs-CZ" altLang="cs-CZ" sz="1600" b="1"/>
              <a:t>Krajské příspěvkové organizace vzdělávající žáky          v oboru Zedník</a:t>
            </a:r>
            <a:r>
              <a:rPr lang="cs-CZ" altLang="cs-CZ" sz="1600"/>
              <a:t>:</a:t>
            </a:r>
          </a:p>
          <a:p>
            <a:pPr lvl="1" eaLnBrk="1" hangingPunct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cs-CZ" altLang="cs-CZ" sz="1600"/>
              <a:t>Střední odborná škola, Bruntál, příspěvková organizace</a:t>
            </a:r>
          </a:p>
          <a:p>
            <a:pPr lvl="1" eaLnBrk="1" hangingPunct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cs-CZ" altLang="cs-CZ" sz="1600"/>
              <a:t>Střední škola řemesel, Frýdek-Místek, příspěvková organizace</a:t>
            </a:r>
          </a:p>
          <a:p>
            <a:pPr lvl="1" eaLnBrk="1" hangingPunct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cs-CZ" altLang="cs-CZ" sz="1600"/>
              <a:t>Střední škola technických oborů, Havířov-Šumbark, Lidická 1a/600, příspěvková organizace</a:t>
            </a:r>
          </a:p>
          <a:p>
            <a:pPr lvl="1" eaLnBrk="1" hangingPunct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cs-CZ" altLang="cs-CZ" sz="1600"/>
              <a:t>Střední škola technická a zemědělská, Nový Jičín, příspěvková organizace</a:t>
            </a:r>
          </a:p>
          <a:p>
            <a:pPr lvl="1" eaLnBrk="1" hangingPunct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cs-CZ" altLang="cs-CZ" sz="1600"/>
              <a:t>Střední odborné učiliště stavební, Opava, příspěvková organizace</a:t>
            </a:r>
          </a:p>
          <a:p>
            <a:pPr lvl="1" eaLnBrk="1" hangingPunct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cs-CZ" altLang="cs-CZ" sz="1600"/>
              <a:t>Střední škola stavební a dřevozpracující, Ostrava, příspěvková organizace</a:t>
            </a:r>
          </a:p>
          <a:p>
            <a:pPr lvl="1" eaLnBrk="1" hangingPunct="1"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cs-CZ" altLang="cs-CZ" sz="1600"/>
          </a:p>
          <a:p>
            <a:pPr lvl="1" eaLnBrk="1" hangingPunct="1"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cs-CZ" altLang="cs-CZ" sz="1600"/>
          </a:p>
          <a:p>
            <a:pPr lvl="1" eaLnBrk="1" hangingPunct="1"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cs-CZ" altLang="cs-CZ" sz="1600"/>
          </a:p>
          <a:p>
            <a:pPr lvl="1" eaLnBrk="1" hangingPunct="1"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cs-CZ" altLang="cs-CZ" sz="1600"/>
          </a:p>
          <a:p>
            <a:pPr eaLnBrk="1" hangingPunct="1"/>
            <a:endParaRPr lang="cs-CZ" altLang="cs-CZ" sz="1600" b="1"/>
          </a:p>
          <a:p>
            <a:pPr eaLnBrk="1" hangingPunct="1"/>
            <a:endParaRPr lang="cs-CZ" altLang="cs-CZ" sz="1600" b="1"/>
          </a:p>
          <a:p>
            <a:pPr eaLnBrk="1" hangingPunct="1"/>
            <a:endParaRPr lang="cs-CZ" altLang="cs-CZ" sz="1600" b="1"/>
          </a:p>
          <a:p>
            <a:pPr eaLnBrk="1" hangingPunct="1"/>
            <a:endParaRPr lang="cs-CZ" altLang="cs-CZ" sz="1600" b="1"/>
          </a:p>
          <a:p>
            <a:pPr eaLnBrk="1" hangingPunct="1"/>
            <a:endParaRPr lang="cs-CZ" altLang="cs-CZ" sz="1600" b="1"/>
          </a:p>
          <a:p>
            <a:pPr eaLnBrk="1" hangingPunct="1"/>
            <a:endParaRPr lang="cs-CZ" altLang="cs-CZ" sz="1600" b="1"/>
          </a:p>
          <a:p>
            <a:pPr eaLnBrk="1" hangingPunct="1"/>
            <a:endParaRPr lang="cs-CZ" altLang="cs-CZ" sz="1600" b="1"/>
          </a:p>
          <a:p>
            <a:pPr eaLnBrk="1" hangingPunct="1"/>
            <a:endParaRPr lang="cs-CZ" altLang="cs-CZ" sz="1600" b="1"/>
          </a:p>
        </p:txBody>
      </p:sp>
      <p:sp>
        <p:nvSpPr>
          <p:cNvPr id="34820" name="Zástupný symbol pro obsah 3">
            <a:extLst>
              <a:ext uri="{FF2B5EF4-FFF2-40B4-BE49-F238E27FC236}">
                <a16:creationId xmlns:a16="http://schemas.microsoft.com/office/drawing/2014/main" id="{1E65446E-26AA-49C3-84BB-E5587115B13C}"/>
              </a:ext>
            </a:extLst>
          </p:cNvPr>
          <p:cNvSpPr>
            <a:spLocks noGrp="1" noChangeArrowheads="1"/>
          </p:cNvSpPr>
          <p:nvPr>
            <p:ph idx="10"/>
          </p:nvPr>
        </p:nvSpPr>
        <p:spPr>
          <a:xfrm>
            <a:off x="6588125" y="1322388"/>
            <a:ext cx="4424363" cy="3338512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cs-CZ" altLang="cs-CZ" sz="1800" b="1">
                <a:solidFill>
                  <a:srgbClr val="C00000"/>
                </a:solidFill>
              </a:rPr>
              <a:t>Vývoj celkového počtu žáků</a:t>
            </a:r>
          </a:p>
          <a:p>
            <a:pPr marL="0" indent="0" eaLnBrk="1" hangingPunct="1">
              <a:buFontTx/>
              <a:buNone/>
            </a:pPr>
            <a:endParaRPr lang="cs-CZ" altLang="cs-CZ" sz="1800" b="1">
              <a:solidFill>
                <a:srgbClr val="C00000"/>
              </a:solidFill>
            </a:endParaRPr>
          </a:p>
          <a:p>
            <a:pPr marL="0" indent="0" eaLnBrk="1" hangingPunct="1">
              <a:buFontTx/>
              <a:buNone/>
            </a:pPr>
            <a:endParaRPr lang="cs-CZ" altLang="cs-CZ" sz="1800" b="1">
              <a:solidFill>
                <a:srgbClr val="C00000"/>
              </a:solidFill>
            </a:endParaRPr>
          </a:p>
          <a:p>
            <a:pPr marL="0" indent="0" eaLnBrk="1" hangingPunct="1">
              <a:buFontTx/>
              <a:buNone/>
            </a:pPr>
            <a:endParaRPr lang="cs-CZ" altLang="cs-CZ" sz="1800" b="1">
              <a:solidFill>
                <a:srgbClr val="C00000"/>
              </a:solidFill>
            </a:endParaRPr>
          </a:p>
          <a:p>
            <a:pPr marL="0" indent="0" eaLnBrk="1" hangingPunct="1">
              <a:spcBef>
                <a:spcPts val="1800"/>
              </a:spcBef>
              <a:buFontTx/>
              <a:buNone/>
            </a:pPr>
            <a:r>
              <a:rPr lang="cs-CZ" altLang="cs-CZ" sz="1800" b="1">
                <a:solidFill>
                  <a:srgbClr val="C00000"/>
                </a:solidFill>
              </a:rPr>
              <a:t>Vývoj nově přijatých žáků </a:t>
            </a:r>
          </a:p>
          <a:p>
            <a:pPr marL="0" indent="0" eaLnBrk="1" hangingPunct="1">
              <a:buFontTx/>
              <a:buNone/>
            </a:pPr>
            <a:endParaRPr lang="cs-CZ" altLang="cs-CZ" sz="1800" b="1">
              <a:solidFill>
                <a:srgbClr val="C00000"/>
              </a:solidFill>
            </a:endParaRPr>
          </a:p>
          <a:p>
            <a:pPr marL="0" indent="0" eaLnBrk="1" hangingPunct="1">
              <a:buFontTx/>
              <a:buNone/>
            </a:pPr>
            <a:endParaRPr lang="cs-CZ" altLang="cs-CZ"/>
          </a:p>
          <a:p>
            <a:pPr marL="0" indent="0" eaLnBrk="1" hangingPunct="1">
              <a:buFontTx/>
              <a:buNone/>
            </a:pPr>
            <a:endParaRPr lang="cs-CZ" altLang="cs-CZ"/>
          </a:p>
          <a:p>
            <a:pPr marL="0" indent="0" eaLnBrk="1" hangingPunct="1">
              <a:spcBef>
                <a:spcPts val="1800"/>
              </a:spcBef>
              <a:spcAft>
                <a:spcPts val="1200"/>
              </a:spcAft>
              <a:buFontTx/>
              <a:buNone/>
            </a:pPr>
            <a:r>
              <a:rPr lang="cs-CZ" altLang="cs-CZ" sz="1800" b="1">
                <a:solidFill>
                  <a:srgbClr val="C00000"/>
                </a:solidFill>
              </a:rPr>
              <a:t> Vývoj absolventů</a:t>
            </a:r>
          </a:p>
          <a:p>
            <a:pPr marL="0" indent="0" eaLnBrk="1" hangingPunct="1">
              <a:buFontTx/>
              <a:buNone/>
            </a:pPr>
            <a:endParaRPr lang="cs-CZ" altLang="cs-CZ"/>
          </a:p>
        </p:txBody>
      </p:sp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BBA8F5B4-3C2A-4939-98C8-67D05C0AF83C}"/>
              </a:ext>
            </a:extLst>
          </p:cNvPr>
          <p:cNvGraphicFramePr>
            <a:graphicFrameLocks/>
          </p:cNvGraphicFramePr>
          <p:nvPr/>
        </p:nvGraphicFramePr>
        <p:xfrm>
          <a:off x="6587612" y="3353661"/>
          <a:ext cx="3314700" cy="1306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B1CF2F4B-4988-4658-BAA3-C99FF3C53D0F}"/>
              </a:ext>
            </a:extLst>
          </p:cNvPr>
          <p:cNvGraphicFramePr>
            <a:graphicFrameLocks/>
          </p:cNvGraphicFramePr>
          <p:nvPr/>
        </p:nvGraphicFramePr>
        <p:xfrm>
          <a:off x="6587612" y="5053780"/>
          <a:ext cx="3040380" cy="1306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Graf 13">
            <a:extLst>
              <a:ext uri="{FF2B5EF4-FFF2-40B4-BE49-F238E27FC236}">
                <a16:creationId xmlns:a16="http://schemas.microsoft.com/office/drawing/2014/main" id="{3E42F1B0-9435-43AA-A34E-C2AF36289C87}"/>
              </a:ext>
            </a:extLst>
          </p:cNvPr>
          <p:cNvGraphicFramePr>
            <a:graphicFrameLocks/>
          </p:cNvGraphicFramePr>
          <p:nvPr/>
        </p:nvGraphicFramePr>
        <p:xfrm>
          <a:off x="6578762" y="1602657"/>
          <a:ext cx="3284220" cy="1235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4824" name="Obrázek 3">
            <a:extLst>
              <a:ext uri="{FF2B5EF4-FFF2-40B4-BE49-F238E27FC236}">
                <a16:creationId xmlns:a16="http://schemas.microsoft.com/office/drawing/2014/main" id="{4791997D-2DA0-4620-B804-C8B7B4D44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223838"/>
            <a:ext cx="1136650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D989E47C-7B13-40B3-8D05-DF3378C66A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957263"/>
          </a:xfrm>
        </p:spPr>
        <p:txBody>
          <a:bodyPr/>
          <a:lstStyle/>
          <a:p>
            <a:pPr eaLnBrk="1" hangingPunct="1">
              <a:spcAft>
                <a:spcPts val="1800"/>
              </a:spcAft>
            </a:pPr>
            <a:r>
              <a:rPr lang="cs-CZ" altLang="cs-CZ" sz="3200"/>
              <a:t>36-64-H/01 Tesař  </a:t>
            </a:r>
          </a:p>
        </p:txBody>
      </p:sp>
      <p:sp>
        <p:nvSpPr>
          <p:cNvPr id="35843" name="Zástupný symbol pro obsah 2">
            <a:extLst>
              <a:ext uri="{FF2B5EF4-FFF2-40B4-BE49-F238E27FC236}">
                <a16:creationId xmlns:a16="http://schemas.microsoft.com/office/drawing/2014/main" id="{77FF679F-361D-4304-A0ED-F3B3EF890F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543050"/>
            <a:ext cx="5683250" cy="4630738"/>
          </a:xfrm>
        </p:spPr>
        <p:txBody>
          <a:bodyPr/>
          <a:lstStyle/>
          <a:p>
            <a:pPr eaLnBrk="1" hangingPunct="1"/>
            <a:r>
              <a:rPr lang="cs-CZ" altLang="cs-CZ" sz="1600" b="1"/>
              <a:t>podpora oboru od školního roku 2017/2018</a:t>
            </a:r>
          </a:p>
          <a:p>
            <a:pPr eaLnBrk="1" hangingPunct="1"/>
            <a:r>
              <a:rPr lang="cs-CZ" altLang="cs-CZ" sz="1600"/>
              <a:t>krajské stipendium = motivační složka (700 Kč/měsíc) + prospěchová složka (1 000 Kč, 3 000 Kč nebo              5 000 Kč/pololetí)</a:t>
            </a:r>
          </a:p>
          <a:p>
            <a:pPr eaLnBrk="1" hangingPunct="1">
              <a:spcAft>
                <a:spcPts val="600"/>
              </a:spcAft>
            </a:pPr>
            <a:r>
              <a:rPr lang="cs-CZ" altLang="cs-CZ" sz="1600" b="1"/>
              <a:t>Krajské příspěvkové organizace vzdělávající žáky          v oboru Tesař</a:t>
            </a:r>
            <a:r>
              <a:rPr lang="cs-CZ" altLang="cs-CZ" sz="1600"/>
              <a:t>:</a:t>
            </a:r>
          </a:p>
          <a:p>
            <a:pPr lvl="1" eaLnBrk="1" hangingPunct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cs-CZ" altLang="cs-CZ" sz="1600"/>
              <a:t>Střední škola řemesel, Frýdek-Místek, příspěvková organizace</a:t>
            </a:r>
          </a:p>
          <a:p>
            <a:pPr lvl="1" eaLnBrk="1" hangingPunct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cs-CZ" altLang="cs-CZ" sz="1600"/>
              <a:t>Střední škola technických oborů, Havířov-Šumbark, Lidická 1a/600, příspěvková organizace</a:t>
            </a:r>
          </a:p>
          <a:p>
            <a:pPr lvl="1" eaLnBrk="1" hangingPunct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cs-CZ" altLang="cs-CZ" sz="1600"/>
              <a:t>Střední škola technická a zemědělská, Nový Jičín, příspěvková organizace</a:t>
            </a:r>
          </a:p>
          <a:p>
            <a:pPr lvl="1" eaLnBrk="1" hangingPunct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cs-CZ" altLang="cs-CZ" sz="1600"/>
              <a:t>Střední odborné učiliště stavební, Opava, příspěvková organizace</a:t>
            </a:r>
          </a:p>
          <a:p>
            <a:pPr lvl="1" eaLnBrk="1" hangingPunct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cs-CZ" altLang="cs-CZ" sz="1600"/>
              <a:t>Střední škola stavební a dřevozpracující, Ostrava, příspěvková organizace</a:t>
            </a:r>
          </a:p>
          <a:p>
            <a:pPr eaLnBrk="1" hangingPunct="1">
              <a:spcAft>
                <a:spcPts val="1200"/>
              </a:spcAft>
              <a:buFontTx/>
              <a:buNone/>
            </a:pPr>
            <a:endParaRPr lang="cs-CZ" altLang="cs-CZ" sz="1600"/>
          </a:p>
          <a:p>
            <a:pPr eaLnBrk="1" hangingPunct="1">
              <a:spcAft>
                <a:spcPts val="1200"/>
              </a:spcAft>
            </a:pPr>
            <a:endParaRPr lang="cs-CZ" altLang="cs-CZ" sz="1600"/>
          </a:p>
          <a:p>
            <a:pPr eaLnBrk="1" hangingPunct="1">
              <a:spcAft>
                <a:spcPts val="1200"/>
              </a:spcAft>
            </a:pPr>
            <a:endParaRPr lang="cs-CZ" altLang="cs-CZ" sz="1600"/>
          </a:p>
          <a:p>
            <a:pPr eaLnBrk="1" hangingPunct="1"/>
            <a:endParaRPr lang="cs-CZ" altLang="cs-CZ" sz="1600"/>
          </a:p>
          <a:p>
            <a:pPr eaLnBrk="1" hangingPunct="1">
              <a:buFontTx/>
              <a:buNone/>
            </a:pPr>
            <a:endParaRPr lang="cs-CZ" altLang="cs-CZ" sz="1600"/>
          </a:p>
          <a:p>
            <a:pPr eaLnBrk="1" hangingPunct="1">
              <a:buFontTx/>
              <a:buNone/>
            </a:pPr>
            <a:endParaRPr lang="cs-CZ" altLang="cs-CZ" sz="1600"/>
          </a:p>
          <a:p>
            <a:pPr eaLnBrk="1" hangingPunct="1"/>
            <a:endParaRPr lang="cs-CZ" altLang="cs-CZ" sz="1600"/>
          </a:p>
          <a:p>
            <a:pPr eaLnBrk="1" hangingPunct="1">
              <a:buFontTx/>
              <a:buNone/>
            </a:pPr>
            <a:endParaRPr lang="cs-CZ" altLang="cs-CZ"/>
          </a:p>
        </p:txBody>
      </p:sp>
      <p:sp>
        <p:nvSpPr>
          <p:cNvPr id="35844" name="Zástupný symbol pro obsah 3">
            <a:extLst>
              <a:ext uri="{FF2B5EF4-FFF2-40B4-BE49-F238E27FC236}">
                <a16:creationId xmlns:a16="http://schemas.microsoft.com/office/drawing/2014/main" id="{C89FBCE0-D04A-418A-BBE0-4048A08F6617}"/>
              </a:ext>
            </a:extLst>
          </p:cNvPr>
          <p:cNvSpPr>
            <a:spLocks noGrp="1" noChangeArrowheads="1"/>
          </p:cNvSpPr>
          <p:nvPr>
            <p:ph idx="10"/>
          </p:nvPr>
        </p:nvSpPr>
        <p:spPr>
          <a:xfrm>
            <a:off x="6588125" y="1322388"/>
            <a:ext cx="4424363" cy="3338512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cs-CZ" altLang="cs-CZ" sz="1800" b="1">
                <a:solidFill>
                  <a:srgbClr val="C00000"/>
                </a:solidFill>
              </a:rPr>
              <a:t>Vývoj celkového počtu žáků</a:t>
            </a:r>
          </a:p>
          <a:p>
            <a:pPr marL="0" indent="0" eaLnBrk="1" hangingPunct="1">
              <a:buFontTx/>
              <a:buNone/>
            </a:pPr>
            <a:endParaRPr lang="cs-CZ" altLang="cs-CZ" sz="1800" b="1">
              <a:solidFill>
                <a:srgbClr val="C00000"/>
              </a:solidFill>
            </a:endParaRPr>
          </a:p>
          <a:p>
            <a:pPr marL="0" indent="0" eaLnBrk="1" hangingPunct="1">
              <a:buFontTx/>
              <a:buNone/>
            </a:pPr>
            <a:endParaRPr lang="cs-CZ" altLang="cs-CZ" sz="1800" b="1">
              <a:solidFill>
                <a:srgbClr val="C00000"/>
              </a:solidFill>
            </a:endParaRPr>
          </a:p>
          <a:p>
            <a:pPr marL="0" indent="0" eaLnBrk="1" hangingPunct="1">
              <a:buFontTx/>
              <a:buNone/>
            </a:pPr>
            <a:endParaRPr lang="cs-CZ" altLang="cs-CZ" sz="1800" b="1">
              <a:solidFill>
                <a:srgbClr val="C00000"/>
              </a:solidFill>
            </a:endParaRPr>
          </a:p>
          <a:p>
            <a:pPr marL="0" indent="0" eaLnBrk="1" hangingPunct="1">
              <a:spcBef>
                <a:spcPts val="2000"/>
              </a:spcBef>
              <a:buFontTx/>
              <a:buNone/>
            </a:pPr>
            <a:r>
              <a:rPr lang="cs-CZ" altLang="cs-CZ" sz="1800" b="1">
                <a:solidFill>
                  <a:srgbClr val="C00000"/>
                </a:solidFill>
              </a:rPr>
              <a:t>Vývoj nově přijatých žáků </a:t>
            </a:r>
          </a:p>
          <a:p>
            <a:pPr marL="0" indent="0" eaLnBrk="1" hangingPunct="1">
              <a:buFontTx/>
              <a:buNone/>
            </a:pPr>
            <a:endParaRPr lang="cs-CZ" altLang="cs-CZ" sz="1800" b="1">
              <a:solidFill>
                <a:srgbClr val="C00000"/>
              </a:solidFill>
            </a:endParaRPr>
          </a:p>
          <a:p>
            <a:pPr marL="0" indent="0" eaLnBrk="1" hangingPunct="1">
              <a:buFontTx/>
              <a:buNone/>
            </a:pPr>
            <a:endParaRPr lang="cs-CZ" altLang="cs-CZ"/>
          </a:p>
          <a:p>
            <a:pPr marL="0" indent="0" eaLnBrk="1" hangingPunct="1">
              <a:buFontTx/>
              <a:buNone/>
            </a:pPr>
            <a:endParaRPr lang="cs-CZ" altLang="cs-CZ"/>
          </a:p>
          <a:p>
            <a:pPr marL="0" indent="0" eaLnBrk="1" hangingPunct="1">
              <a:spcBef>
                <a:spcPts val="1800"/>
              </a:spcBef>
              <a:spcAft>
                <a:spcPts val="1200"/>
              </a:spcAft>
              <a:buFontTx/>
              <a:buNone/>
            </a:pPr>
            <a:r>
              <a:rPr lang="cs-CZ" altLang="cs-CZ" sz="1800" b="1">
                <a:solidFill>
                  <a:srgbClr val="C00000"/>
                </a:solidFill>
              </a:rPr>
              <a:t> Vývoj absolventů</a:t>
            </a:r>
          </a:p>
          <a:p>
            <a:pPr marL="0" indent="0" eaLnBrk="1" hangingPunct="1">
              <a:buFontTx/>
              <a:buNone/>
            </a:pPr>
            <a:endParaRPr lang="cs-CZ" altLang="cs-CZ"/>
          </a:p>
        </p:txBody>
      </p:sp>
      <p:pic>
        <p:nvPicPr>
          <p:cNvPr id="35845" name="Obrázek 7">
            <a:extLst>
              <a:ext uri="{FF2B5EF4-FFF2-40B4-BE49-F238E27FC236}">
                <a16:creationId xmlns:a16="http://schemas.microsoft.com/office/drawing/2014/main" id="{E2A2BCAD-4DE4-4DA5-9702-B42A7F7B1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5" t="51028" r="47443" b="33922"/>
          <a:stretch>
            <a:fillRect/>
          </a:stretch>
        </p:blipFill>
        <p:spPr bwMode="auto">
          <a:xfrm>
            <a:off x="5008563" y="-20638"/>
            <a:ext cx="1087437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Graf 13">
            <a:extLst>
              <a:ext uri="{FF2B5EF4-FFF2-40B4-BE49-F238E27FC236}">
                <a16:creationId xmlns:a16="http://schemas.microsoft.com/office/drawing/2014/main" id="{380FF2EC-B6B2-4E5C-BEDE-C430D2A1C77C}"/>
              </a:ext>
            </a:extLst>
          </p:cNvPr>
          <p:cNvGraphicFramePr>
            <a:graphicFrameLocks/>
          </p:cNvGraphicFramePr>
          <p:nvPr/>
        </p:nvGraphicFramePr>
        <p:xfrm>
          <a:off x="6489289" y="3237494"/>
          <a:ext cx="3785420" cy="1504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Graf 15">
            <a:extLst>
              <a:ext uri="{FF2B5EF4-FFF2-40B4-BE49-F238E27FC236}">
                <a16:creationId xmlns:a16="http://schemas.microsoft.com/office/drawing/2014/main" id="{17237638-92B0-4969-814C-476320FE7617}"/>
              </a:ext>
            </a:extLst>
          </p:cNvPr>
          <p:cNvGraphicFramePr>
            <a:graphicFrameLocks/>
          </p:cNvGraphicFramePr>
          <p:nvPr/>
        </p:nvGraphicFramePr>
        <p:xfrm>
          <a:off x="6587612" y="1639081"/>
          <a:ext cx="3406140" cy="1352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Graf 16">
            <a:extLst>
              <a:ext uri="{FF2B5EF4-FFF2-40B4-BE49-F238E27FC236}">
                <a16:creationId xmlns:a16="http://schemas.microsoft.com/office/drawing/2014/main" id="{664096C2-BD19-4D77-BF29-1EAE9624AC49}"/>
              </a:ext>
            </a:extLst>
          </p:cNvPr>
          <p:cNvGraphicFramePr>
            <a:graphicFrameLocks/>
          </p:cNvGraphicFramePr>
          <p:nvPr/>
        </p:nvGraphicFramePr>
        <p:xfrm>
          <a:off x="6587612" y="4988307"/>
          <a:ext cx="3122111" cy="1329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E8E20567-BCE0-4681-B577-FE384CCBA4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957263"/>
          </a:xfrm>
        </p:spPr>
        <p:txBody>
          <a:bodyPr/>
          <a:lstStyle/>
          <a:p>
            <a:pPr eaLnBrk="1" hangingPunct="1">
              <a:spcAft>
                <a:spcPts val="1800"/>
              </a:spcAft>
            </a:pPr>
            <a:r>
              <a:rPr lang="cs-CZ" altLang="cs-CZ" sz="3200"/>
              <a:t>36-66-H/01 Montér suchých staveb </a:t>
            </a:r>
          </a:p>
        </p:txBody>
      </p:sp>
      <p:sp>
        <p:nvSpPr>
          <p:cNvPr id="36867" name="Zástupný symbol pro obsah 2">
            <a:extLst>
              <a:ext uri="{FF2B5EF4-FFF2-40B4-BE49-F238E27FC236}">
                <a16:creationId xmlns:a16="http://schemas.microsoft.com/office/drawing/2014/main" id="{29FD7AB9-E186-48D7-A20D-A94C021A652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543050"/>
            <a:ext cx="5683250" cy="4630738"/>
          </a:xfrm>
        </p:spPr>
        <p:txBody>
          <a:bodyPr/>
          <a:lstStyle/>
          <a:p>
            <a:pPr eaLnBrk="1" hangingPunct="1"/>
            <a:r>
              <a:rPr lang="cs-CZ" altLang="cs-CZ" sz="1600" b="1"/>
              <a:t>podpora oboru od školního roku 2017/2018</a:t>
            </a:r>
          </a:p>
          <a:p>
            <a:pPr eaLnBrk="1" hangingPunct="1"/>
            <a:r>
              <a:rPr lang="cs-CZ" altLang="cs-CZ" sz="1600"/>
              <a:t>krajské stipendium = motivační složka (700 Kč/měsíc) + prospěchová složka (1 000 Kč, 3 000 Kč nebo              5 000 Kč/pololetí)</a:t>
            </a:r>
          </a:p>
          <a:p>
            <a:pPr eaLnBrk="1" hangingPunct="1">
              <a:spcAft>
                <a:spcPts val="600"/>
              </a:spcAft>
            </a:pPr>
            <a:r>
              <a:rPr lang="cs-CZ" altLang="cs-CZ" sz="1600" b="1"/>
              <a:t>Krajská příspěvková organizace vzdělávající žáky          v oboru Montér suchých staveb</a:t>
            </a:r>
            <a:r>
              <a:rPr lang="cs-CZ" altLang="cs-CZ" sz="1600"/>
              <a:t>:</a:t>
            </a:r>
          </a:p>
          <a:p>
            <a:pPr lvl="1" eaLnBrk="1" hangingPunct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cs-CZ" altLang="cs-CZ" sz="1600"/>
              <a:t>Střední škola stavební a dřevozpracující, Ostrava, příspěvková organizace</a:t>
            </a:r>
          </a:p>
          <a:p>
            <a:pPr eaLnBrk="1" hangingPunct="1">
              <a:spcAft>
                <a:spcPts val="1200"/>
              </a:spcAft>
              <a:buFontTx/>
              <a:buNone/>
            </a:pPr>
            <a:endParaRPr lang="cs-CZ" altLang="cs-CZ" sz="1600"/>
          </a:p>
          <a:p>
            <a:pPr eaLnBrk="1" hangingPunct="1">
              <a:spcAft>
                <a:spcPts val="1200"/>
              </a:spcAft>
            </a:pPr>
            <a:endParaRPr lang="cs-CZ" altLang="cs-CZ" sz="1600"/>
          </a:p>
          <a:p>
            <a:pPr eaLnBrk="1" hangingPunct="1">
              <a:spcAft>
                <a:spcPts val="1200"/>
              </a:spcAft>
            </a:pPr>
            <a:endParaRPr lang="cs-CZ" altLang="cs-CZ" sz="1600"/>
          </a:p>
          <a:p>
            <a:pPr eaLnBrk="1" hangingPunct="1"/>
            <a:endParaRPr lang="cs-CZ" altLang="cs-CZ" sz="1600"/>
          </a:p>
          <a:p>
            <a:pPr eaLnBrk="1" hangingPunct="1">
              <a:buFontTx/>
              <a:buNone/>
            </a:pPr>
            <a:endParaRPr lang="cs-CZ" altLang="cs-CZ" sz="1600"/>
          </a:p>
          <a:p>
            <a:pPr eaLnBrk="1" hangingPunct="1">
              <a:buFontTx/>
              <a:buNone/>
            </a:pPr>
            <a:endParaRPr lang="cs-CZ" altLang="cs-CZ" sz="1600"/>
          </a:p>
          <a:p>
            <a:pPr eaLnBrk="1" hangingPunct="1"/>
            <a:endParaRPr lang="cs-CZ" altLang="cs-CZ" sz="1600"/>
          </a:p>
          <a:p>
            <a:pPr eaLnBrk="1" hangingPunct="1">
              <a:buFontTx/>
              <a:buNone/>
            </a:pPr>
            <a:endParaRPr lang="cs-CZ" altLang="cs-CZ"/>
          </a:p>
        </p:txBody>
      </p:sp>
      <p:sp>
        <p:nvSpPr>
          <p:cNvPr id="36868" name="Zástupný symbol pro obsah 3">
            <a:extLst>
              <a:ext uri="{FF2B5EF4-FFF2-40B4-BE49-F238E27FC236}">
                <a16:creationId xmlns:a16="http://schemas.microsoft.com/office/drawing/2014/main" id="{7DD45126-E902-44F0-ADAB-6C43CEC33F82}"/>
              </a:ext>
            </a:extLst>
          </p:cNvPr>
          <p:cNvSpPr>
            <a:spLocks noGrp="1" noChangeArrowheads="1"/>
          </p:cNvSpPr>
          <p:nvPr>
            <p:ph idx="10"/>
          </p:nvPr>
        </p:nvSpPr>
        <p:spPr>
          <a:xfrm>
            <a:off x="6621463" y="1300163"/>
            <a:ext cx="4424362" cy="3338512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cs-CZ" altLang="cs-CZ" sz="1800" b="1">
                <a:solidFill>
                  <a:srgbClr val="C00000"/>
                </a:solidFill>
              </a:rPr>
              <a:t>Vývoj celkového počtu žáků</a:t>
            </a:r>
          </a:p>
          <a:p>
            <a:pPr marL="0" indent="0" eaLnBrk="1" hangingPunct="1">
              <a:buFontTx/>
              <a:buNone/>
            </a:pPr>
            <a:endParaRPr lang="cs-CZ" altLang="cs-CZ" sz="1800" b="1">
              <a:solidFill>
                <a:srgbClr val="C00000"/>
              </a:solidFill>
            </a:endParaRPr>
          </a:p>
          <a:p>
            <a:pPr marL="0" indent="0" eaLnBrk="1" hangingPunct="1">
              <a:buFontTx/>
              <a:buNone/>
            </a:pPr>
            <a:endParaRPr lang="cs-CZ" altLang="cs-CZ" sz="1800" b="1">
              <a:solidFill>
                <a:srgbClr val="C00000"/>
              </a:solidFill>
            </a:endParaRPr>
          </a:p>
          <a:p>
            <a:pPr marL="0" indent="0" eaLnBrk="1" hangingPunct="1">
              <a:buFontTx/>
              <a:buNone/>
            </a:pPr>
            <a:endParaRPr lang="cs-CZ" altLang="cs-CZ" sz="1800" b="1">
              <a:solidFill>
                <a:srgbClr val="C00000"/>
              </a:solidFill>
            </a:endParaRPr>
          </a:p>
          <a:p>
            <a:pPr marL="0" indent="0" eaLnBrk="1" hangingPunct="1">
              <a:spcBef>
                <a:spcPts val="1800"/>
              </a:spcBef>
              <a:buFontTx/>
              <a:buNone/>
            </a:pPr>
            <a:r>
              <a:rPr lang="cs-CZ" altLang="cs-CZ" sz="1800" b="1">
                <a:solidFill>
                  <a:srgbClr val="C00000"/>
                </a:solidFill>
              </a:rPr>
              <a:t>Vývoj nově přijatých žáků </a:t>
            </a:r>
          </a:p>
          <a:p>
            <a:pPr marL="0" indent="0" eaLnBrk="1" hangingPunct="1">
              <a:buFontTx/>
              <a:buNone/>
            </a:pPr>
            <a:endParaRPr lang="cs-CZ" altLang="cs-CZ" sz="1800" b="1">
              <a:solidFill>
                <a:srgbClr val="C00000"/>
              </a:solidFill>
            </a:endParaRPr>
          </a:p>
          <a:p>
            <a:pPr marL="0" indent="0" eaLnBrk="1" hangingPunct="1">
              <a:buFontTx/>
              <a:buNone/>
            </a:pPr>
            <a:endParaRPr lang="cs-CZ" altLang="cs-CZ"/>
          </a:p>
          <a:p>
            <a:pPr marL="0" indent="0" eaLnBrk="1" hangingPunct="1">
              <a:buFontTx/>
              <a:buNone/>
            </a:pPr>
            <a:endParaRPr lang="cs-CZ" altLang="cs-CZ"/>
          </a:p>
          <a:p>
            <a:pPr marL="0" indent="0" eaLnBrk="1" hangingPunct="1">
              <a:spcBef>
                <a:spcPts val="1800"/>
              </a:spcBef>
              <a:spcAft>
                <a:spcPts val="1200"/>
              </a:spcAft>
              <a:buFontTx/>
              <a:buNone/>
            </a:pPr>
            <a:r>
              <a:rPr lang="cs-CZ" altLang="cs-CZ" sz="1800" b="1">
                <a:solidFill>
                  <a:srgbClr val="C00000"/>
                </a:solidFill>
              </a:rPr>
              <a:t> Vývoj absolventů</a:t>
            </a:r>
          </a:p>
          <a:p>
            <a:pPr marL="0" indent="0" eaLnBrk="1" hangingPunct="1">
              <a:buFontTx/>
              <a:buNone/>
            </a:pPr>
            <a:endParaRPr lang="cs-CZ" altLang="cs-CZ"/>
          </a:p>
        </p:txBody>
      </p:sp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E0123644-77B5-4E01-A1F2-A3FB8534E251}"/>
              </a:ext>
            </a:extLst>
          </p:cNvPr>
          <p:cNvGraphicFramePr>
            <a:graphicFrameLocks/>
          </p:cNvGraphicFramePr>
          <p:nvPr/>
        </p:nvGraphicFramePr>
        <p:xfrm>
          <a:off x="6621902" y="3322258"/>
          <a:ext cx="3239853" cy="133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6870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606E923E-2760-453F-BB51-ED61DA50E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263" y="144463"/>
            <a:ext cx="98107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Graf 11">
            <a:extLst>
              <a:ext uri="{FF2B5EF4-FFF2-40B4-BE49-F238E27FC236}">
                <a16:creationId xmlns:a16="http://schemas.microsoft.com/office/drawing/2014/main" id="{1BE84969-4ABB-4001-8A3C-78FEE4DEB41A}"/>
              </a:ext>
            </a:extLst>
          </p:cNvPr>
          <p:cNvGraphicFramePr>
            <a:graphicFrameLocks/>
          </p:cNvGraphicFramePr>
          <p:nvPr/>
        </p:nvGraphicFramePr>
        <p:xfrm>
          <a:off x="6587611" y="1672911"/>
          <a:ext cx="3283976" cy="1296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Graf 12">
            <a:extLst>
              <a:ext uri="{FF2B5EF4-FFF2-40B4-BE49-F238E27FC236}">
                <a16:creationId xmlns:a16="http://schemas.microsoft.com/office/drawing/2014/main" id="{490870E6-BD3B-4181-9137-3313718B93F3}"/>
              </a:ext>
            </a:extLst>
          </p:cNvPr>
          <p:cNvGraphicFramePr>
            <a:graphicFrameLocks/>
          </p:cNvGraphicFramePr>
          <p:nvPr/>
        </p:nvGraphicFramePr>
        <p:xfrm>
          <a:off x="6621902" y="5201285"/>
          <a:ext cx="2640085" cy="1199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FAA8CED5-5296-4890-A0F5-46D7765891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957263"/>
          </a:xfrm>
        </p:spPr>
        <p:txBody>
          <a:bodyPr/>
          <a:lstStyle/>
          <a:p>
            <a:pPr eaLnBrk="1" hangingPunct="1">
              <a:spcAft>
                <a:spcPts val="1800"/>
              </a:spcAft>
            </a:pPr>
            <a:r>
              <a:rPr lang="cs-CZ" altLang="cs-CZ" sz="3200"/>
              <a:t>36-69-H/01 Pokrývač </a:t>
            </a:r>
          </a:p>
        </p:txBody>
      </p:sp>
      <p:sp>
        <p:nvSpPr>
          <p:cNvPr id="37891" name="Zástupný symbol pro obsah 2">
            <a:extLst>
              <a:ext uri="{FF2B5EF4-FFF2-40B4-BE49-F238E27FC236}">
                <a16:creationId xmlns:a16="http://schemas.microsoft.com/office/drawing/2014/main" id="{54F4F6E0-AC06-434A-A38D-612099EC936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22275" y="1322388"/>
            <a:ext cx="5870575" cy="5170487"/>
          </a:xfrm>
        </p:spPr>
        <p:txBody>
          <a:bodyPr/>
          <a:lstStyle/>
          <a:p>
            <a:pPr eaLnBrk="1" hangingPunct="1"/>
            <a:r>
              <a:rPr lang="cs-CZ" altLang="cs-CZ" sz="1600" b="1"/>
              <a:t>podpora oboru od školního roku 2017/2018</a:t>
            </a:r>
          </a:p>
          <a:p>
            <a:pPr eaLnBrk="1" hangingPunct="1"/>
            <a:r>
              <a:rPr lang="cs-CZ" altLang="cs-CZ" sz="1600"/>
              <a:t>krajské stipendium = motivační složka (700 Kč/měsíc) + prospěchová složka (1 000 Kč, 3 000 Kč nebo 5 000 Kč/pololetí)</a:t>
            </a:r>
          </a:p>
          <a:p>
            <a:pPr eaLnBrk="1" hangingPunct="1">
              <a:spcAft>
                <a:spcPts val="600"/>
              </a:spcAft>
            </a:pPr>
            <a:r>
              <a:rPr lang="cs-CZ" altLang="cs-CZ" sz="1600" b="1"/>
              <a:t>Krajská příspěvková organizace vzdělávající žáky          v oboru Pokrývač</a:t>
            </a:r>
            <a:r>
              <a:rPr lang="cs-CZ" altLang="cs-CZ" sz="1600"/>
              <a:t>:</a:t>
            </a:r>
          </a:p>
          <a:p>
            <a:pPr lvl="1" eaLnBrk="1" hangingPunct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cs-CZ" altLang="cs-CZ" sz="1600"/>
              <a:t>Střední odborné učiliště stavební, Opava, příspěvková organizace</a:t>
            </a:r>
          </a:p>
          <a:p>
            <a:pPr lvl="1" eaLnBrk="1" hangingPunct="1"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cs-CZ" altLang="cs-CZ" sz="1600"/>
          </a:p>
          <a:p>
            <a:pPr lvl="1" eaLnBrk="1" hangingPunct="1"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cs-CZ" altLang="cs-CZ" sz="1600"/>
          </a:p>
          <a:p>
            <a:pPr lvl="1" eaLnBrk="1" hangingPunct="1"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cs-CZ" altLang="cs-CZ" sz="1600"/>
          </a:p>
          <a:p>
            <a:pPr lvl="1" eaLnBrk="1" hangingPunct="1"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cs-CZ" altLang="cs-CZ" sz="1600"/>
          </a:p>
          <a:p>
            <a:pPr lvl="1" eaLnBrk="1" hangingPunct="1"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cs-CZ" altLang="cs-CZ" sz="1600"/>
          </a:p>
          <a:p>
            <a:pPr eaLnBrk="1" hangingPunct="1"/>
            <a:endParaRPr lang="cs-CZ" altLang="cs-CZ" sz="1600" b="1"/>
          </a:p>
          <a:p>
            <a:pPr eaLnBrk="1" hangingPunct="1"/>
            <a:endParaRPr lang="cs-CZ" altLang="cs-CZ" sz="1600" b="1"/>
          </a:p>
          <a:p>
            <a:pPr eaLnBrk="1" hangingPunct="1"/>
            <a:endParaRPr lang="cs-CZ" altLang="cs-CZ" sz="1600" b="1"/>
          </a:p>
          <a:p>
            <a:pPr eaLnBrk="1" hangingPunct="1"/>
            <a:endParaRPr lang="cs-CZ" altLang="cs-CZ" sz="1600" b="1"/>
          </a:p>
          <a:p>
            <a:pPr eaLnBrk="1" hangingPunct="1"/>
            <a:endParaRPr lang="cs-CZ" altLang="cs-CZ" sz="1600" b="1"/>
          </a:p>
          <a:p>
            <a:pPr eaLnBrk="1" hangingPunct="1"/>
            <a:endParaRPr lang="cs-CZ" altLang="cs-CZ" sz="1600" b="1"/>
          </a:p>
          <a:p>
            <a:pPr eaLnBrk="1" hangingPunct="1"/>
            <a:endParaRPr lang="cs-CZ" altLang="cs-CZ" sz="1600" b="1"/>
          </a:p>
          <a:p>
            <a:pPr eaLnBrk="1" hangingPunct="1"/>
            <a:endParaRPr lang="cs-CZ" altLang="cs-CZ" sz="1600" b="1"/>
          </a:p>
        </p:txBody>
      </p:sp>
      <p:sp>
        <p:nvSpPr>
          <p:cNvPr id="37892" name="Zástupný symbol pro obsah 3">
            <a:extLst>
              <a:ext uri="{FF2B5EF4-FFF2-40B4-BE49-F238E27FC236}">
                <a16:creationId xmlns:a16="http://schemas.microsoft.com/office/drawing/2014/main" id="{C4B12F6F-0F70-4B36-89D7-379D13D2C8A8}"/>
              </a:ext>
            </a:extLst>
          </p:cNvPr>
          <p:cNvSpPr>
            <a:spLocks noGrp="1" noChangeArrowheads="1"/>
          </p:cNvSpPr>
          <p:nvPr>
            <p:ph idx="10"/>
          </p:nvPr>
        </p:nvSpPr>
        <p:spPr>
          <a:xfrm>
            <a:off x="6588125" y="1322388"/>
            <a:ext cx="4424363" cy="3338512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cs-CZ" altLang="cs-CZ" sz="1800" b="1">
                <a:solidFill>
                  <a:srgbClr val="C00000"/>
                </a:solidFill>
              </a:rPr>
              <a:t>Vývoj celkového počtu žáků</a:t>
            </a:r>
          </a:p>
          <a:p>
            <a:pPr marL="0" indent="0" eaLnBrk="1" hangingPunct="1">
              <a:buFontTx/>
              <a:buNone/>
            </a:pPr>
            <a:endParaRPr lang="cs-CZ" altLang="cs-CZ" sz="1800" b="1">
              <a:solidFill>
                <a:srgbClr val="C00000"/>
              </a:solidFill>
            </a:endParaRPr>
          </a:p>
          <a:p>
            <a:pPr marL="0" indent="0" eaLnBrk="1" hangingPunct="1">
              <a:buFontTx/>
              <a:buNone/>
            </a:pPr>
            <a:endParaRPr lang="cs-CZ" altLang="cs-CZ" sz="1800" b="1">
              <a:solidFill>
                <a:srgbClr val="C00000"/>
              </a:solidFill>
            </a:endParaRPr>
          </a:p>
          <a:p>
            <a:pPr marL="0" indent="0" eaLnBrk="1" hangingPunct="1">
              <a:buFontTx/>
              <a:buNone/>
            </a:pPr>
            <a:endParaRPr lang="cs-CZ" altLang="cs-CZ" sz="1800" b="1">
              <a:solidFill>
                <a:srgbClr val="C00000"/>
              </a:solidFill>
            </a:endParaRPr>
          </a:p>
          <a:p>
            <a:pPr marL="0" indent="0" eaLnBrk="1" hangingPunct="1">
              <a:spcBef>
                <a:spcPts val="1800"/>
              </a:spcBef>
              <a:buFontTx/>
              <a:buNone/>
            </a:pPr>
            <a:r>
              <a:rPr lang="cs-CZ" altLang="cs-CZ" sz="1800" b="1">
                <a:solidFill>
                  <a:srgbClr val="C00000"/>
                </a:solidFill>
              </a:rPr>
              <a:t>Vývoj nově přijatých žáků </a:t>
            </a:r>
          </a:p>
          <a:p>
            <a:pPr marL="0" indent="0" eaLnBrk="1" hangingPunct="1">
              <a:buFontTx/>
              <a:buNone/>
            </a:pPr>
            <a:endParaRPr lang="cs-CZ" altLang="cs-CZ" sz="1800" b="1">
              <a:solidFill>
                <a:srgbClr val="C00000"/>
              </a:solidFill>
            </a:endParaRPr>
          </a:p>
          <a:p>
            <a:pPr marL="0" indent="0" eaLnBrk="1" hangingPunct="1">
              <a:buFontTx/>
              <a:buNone/>
            </a:pPr>
            <a:endParaRPr lang="cs-CZ" altLang="cs-CZ"/>
          </a:p>
          <a:p>
            <a:pPr marL="0" indent="0" eaLnBrk="1" hangingPunct="1">
              <a:buFontTx/>
              <a:buNone/>
            </a:pPr>
            <a:endParaRPr lang="cs-CZ" altLang="cs-CZ"/>
          </a:p>
          <a:p>
            <a:pPr marL="0" indent="0" eaLnBrk="1" hangingPunct="1">
              <a:spcBef>
                <a:spcPts val="1800"/>
              </a:spcBef>
              <a:spcAft>
                <a:spcPts val="1200"/>
              </a:spcAft>
              <a:buFontTx/>
              <a:buNone/>
            </a:pPr>
            <a:r>
              <a:rPr lang="cs-CZ" altLang="cs-CZ" sz="1800" b="1">
                <a:solidFill>
                  <a:srgbClr val="C00000"/>
                </a:solidFill>
              </a:rPr>
              <a:t> Vývoj absolventů</a:t>
            </a:r>
          </a:p>
          <a:p>
            <a:pPr marL="0" indent="0" eaLnBrk="1" hangingPunct="1">
              <a:buFontTx/>
              <a:buNone/>
            </a:pPr>
            <a:endParaRPr lang="cs-CZ" altLang="cs-CZ"/>
          </a:p>
        </p:txBody>
      </p:sp>
      <p:pic>
        <p:nvPicPr>
          <p:cNvPr id="37893" name="Obrázek 5">
            <a:extLst>
              <a:ext uri="{FF2B5EF4-FFF2-40B4-BE49-F238E27FC236}">
                <a16:creationId xmlns:a16="http://schemas.microsoft.com/office/drawing/2014/main" id="{760A696A-B67E-4E50-8BB6-0B26EBAC1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53537" r="62521" b="32980"/>
          <a:stretch>
            <a:fillRect/>
          </a:stretch>
        </p:blipFill>
        <p:spPr bwMode="auto">
          <a:xfrm>
            <a:off x="5699125" y="252413"/>
            <a:ext cx="889000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25114C30-6B8C-44D5-B90D-362FA9579827}"/>
              </a:ext>
            </a:extLst>
          </p:cNvPr>
          <p:cNvGraphicFramePr>
            <a:graphicFrameLocks/>
          </p:cNvGraphicFramePr>
          <p:nvPr/>
        </p:nvGraphicFramePr>
        <p:xfrm>
          <a:off x="6698102" y="1676402"/>
          <a:ext cx="3204210" cy="1283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Graf 11">
            <a:extLst>
              <a:ext uri="{FF2B5EF4-FFF2-40B4-BE49-F238E27FC236}">
                <a16:creationId xmlns:a16="http://schemas.microsoft.com/office/drawing/2014/main" id="{EBCB77DF-0CC4-4FEF-8C65-14998FE128BF}"/>
              </a:ext>
            </a:extLst>
          </p:cNvPr>
          <p:cNvGraphicFramePr>
            <a:graphicFrameLocks/>
          </p:cNvGraphicFramePr>
          <p:nvPr/>
        </p:nvGraphicFramePr>
        <p:xfrm>
          <a:off x="6698102" y="3314001"/>
          <a:ext cx="3482340" cy="1409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Graf 12">
            <a:extLst>
              <a:ext uri="{FF2B5EF4-FFF2-40B4-BE49-F238E27FC236}">
                <a16:creationId xmlns:a16="http://schemas.microsoft.com/office/drawing/2014/main" id="{3A1722C0-19CF-4176-BD4C-873BE6E58A81}"/>
              </a:ext>
            </a:extLst>
          </p:cNvPr>
          <p:cNvGraphicFramePr>
            <a:graphicFrameLocks/>
          </p:cNvGraphicFramePr>
          <p:nvPr/>
        </p:nvGraphicFramePr>
        <p:xfrm>
          <a:off x="6736202" y="5256418"/>
          <a:ext cx="3166110" cy="1236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78F8EEE8-D18A-4430-8C04-C505DCECC5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957263"/>
          </a:xfrm>
        </p:spPr>
        <p:txBody>
          <a:bodyPr/>
          <a:lstStyle/>
          <a:p>
            <a:pPr eaLnBrk="1" hangingPunct="1">
              <a:spcAft>
                <a:spcPts val="1800"/>
              </a:spcAft>
            </a:pPr>
            <a:r>
              <a:rPr lang="cs-CZ" altLang="cs-CZ" sz="2400"/>
              <a:t>39-41-L/02 Mechanik instalatérských</a:t>
            </a:r>
            <a:br>
              <a:rPr lang="cs-CZ" altLang="cs-CZ" sz="2400"/>
            </a:br>
            <a:r>
              <a:rPr lang="cs-CZ" altLang="cs-CZ" sz="2400"/>
              <a:t>a elektrotechnických zařízení </a:t>
            </a:r>
          </a:p>
        </p:txBody>
      </p:sp>
      <p:sp>
        <p:nvSpPr>
          <p:cNvPr id="38915" name="Zástupný symbol pro obsah 2">
            <a:extLst>
              <a:ext uri="{FF2B5EF4-FFF2-40B4-BE49-F238E27FC236}">
                <a16:creationId xmlns:a16="http://schemas.microsoft.com/office/drawing/2014/main" id="{29738D33-FB66-4DE0-8AB7-F6EF67A8392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22275" y="1322388"/>
            <a:ext cx="5870575" cy="5170487"/>
          </a:xfrm>
        </p:spPr>
        <p:txBody>
          <a:bodyPr/>
          <a:lstStyle/>
          <a:p>
            <a:pPr eaLnBrk="1" hangingPunct="1"/>
            <a:r>
              <a:rPr lang="cs-CZ" altLang="cs-CZ" sz="1600" b="1"/>
              <a:t>podpora oboru od školního roku 2017/2018</a:t>
            </a:r>
          </a:p>
          <a:p>
            <a:pPr eaLnBrk="1" hangingPunct="1"/>
            <a:r>
              <a:rPr lang="cs-CZ" altLang="cs-CZ" sz="1600"/>
              <a:t>krajské stipendium = prospěchová složka (1 000 Kč,         3 000 Kč nebo 5 000 Kč/pololetí)</a:t>
            </a:r>
          </a:p>
          <a:p>
            <a:pPr eaLnBrk="1" hangingPunct="1">
              <a:spcAft>
                <a:spcPts val="600"/>
              </a:spcAft>
            </a:pPr>
            <a:r>
              <a:rPr lang="cs-CZ" altLang="cs-CZ" sz="1600" b="1"/>
              <a:t>Krajské příspěvkové organizace vzdělávající žáky          v oboru Mechanik instalatérských a elektrotechnických zařízení</a:t>
            </a:r>
            <a:r>
              <a:rPr lang="cs-CZ" altLang="cs-CZ" sz="1600"/>
              <a:t>:</a:t>
            </a:r>
          </a:p>
          <a:p>
            <a:pPr lvl="1" eaLnBrk="1" hangingPunct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cs-CZ" altLang="cs-CZ" sz="1600"/>
              <a:t>Střední odborné učiliště stavební, Opava, příspěvková organizace</a:t>
            </a:r>
          </a:p>
          <a:p>
            <a:pPr lvl="1" eaLnBrk="1" hangingPunct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cs-CZ" altLang="cs-CZ" sz="1600"/>
              <a:t>Střední škola techniky a služeb, Karviná, příspěvková organizace</a:t>
            </a:r>
          </a:p>
          <a:p>
            <a:pPr lvl="1" eaLnBrk="1" hangingPunct="1">
              <a:spcAft>
                <a:spcPts val="300"/>
              </a:spcAft>
              <a:buFont typeface="Arial" panose="020B0604020202020204" pitchFamily="34" charset="0"/>
              <a:buNone/>
            </a:pPr>
            <a:endParaRPr lang="cs-CZ" altLang="cs-CZ" sz="1600"/>
          </a:p>
          <a:p>
            <a:pPr lvl="1" eaLnBrk="1" hangingPunct="1"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cs-CZ" altLang="cs-CZ" sz="1600"/>
          </a:p>
          <a:p>
            <a:pPr lvl="1" eaLnBrk="1" hangingPunct="1"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cs-CZ" altLang="cs-CZ" sz="1600"/>
          </a:p>
          <a:p>
            <a:pPr lvl="1" eaLnBrk="1" hangingPunct="1"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cs-CZ" altLang="cs-CZ" sz="1600"/>
          </a:p>
          <a:p>
            <a:pPr lvl="1" eaLnBrk="1" hangingPunct="1"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cs-CZ" altLang="cs-CZ" sz="1600"/>
          </a:p>
          <a:p>
            <a:pPr lvl="1" eaLnBrk="1" hangingPunct="1"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cs-CZ" altLang="cs-CZ" sz="1600"/>
          </a:p>
          <a:p>
            <a:pPr lvl="1" eaLnBrk="1" hangingPunct="1"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cs-CZ" altLang="cs-CZ" sz="1600"/>
          </a:p>
          <a:p>
            <a:pPr eaLnBrk="1" hangingPunct="1"/>
            <a:endParaRPr lang="cs-CZ" altLang="cs-CZ" sz="1600" b="1"/>
          </a:p>
          <a:p>
            <a:pPr eaLnBrk="1" hangingPunct="1"/>
            <a:endParaRPr lang="cs-CZ" altLang="cs-CZ" sz="1600" b="1"/>
          </a:p>
          <a:p>
            <a:pPr eaLnBrk="1" hangingPunct="1"/>
            <a:endParaRPr lang="cs-CZ" altLang="cs-CZ" sz="1600" b="1"/>
          </a:p>
          <a:p>
            <a:pPr eaLnBrk="1" hangingPunct="1"/>
            <a:endParaRPr lang="cs-CZ" altLang="cs-CZ" sz="1600" b="1"/>
          </a:p>
          <a:p>
            <a:pPr eaLnBrk="1" hangingPunct="1"/>
            <a:endParaRPr lang="cs-CZ" altLang="cs-CZ" sz="1600" b="1"/>
          </a:p>
          <a:p>
            <a:pPr eaLnBrk="1" hangingPunct="1"/>
            <a:endParaRPr lang="cs-CZ" altLang="cs-CZ" sz="1600" b="1"/>
          </a:p>
          <a:p>
            <a:pPr eaLnBrk="1" hangingPunct="1"/>
            <a:endParaRPr lang="cs-CZ" altLang="cs-CZ" sz="1600" b="1"/>
          </a:p>
          <a:p>
            <a:pPr eaLnBrk="1" hangingPunct="1"/>
            <a:endParaRPr lang="cs-CZ" altLang="cs-CZ" sz="1600" b="1"/>
          </a:p>
        </p:txBody>
      </p:sp>
      <p:sp>
        <p:nvSpPr>
          <p:cNvPr id="38916" name="Zástupný symbol pro obsah 3">
            <a:extLst>
              <a:ext uri="{FF2B5EF4-FFF2-40B4-BE49-F238E27FC236}">
                <a16:creationId xmlns:a16="http://schemas.microsoft.com/office/drawing/2014/main" id="{D293E394-4529-47A6-902F-3B2165A249FB}"/>
              </a:ext>
            </a:extLst>
          </p:cNvPr>
          <p:cNvSpPr>
            <a:spLocks noGrp="1" noChangeArrowheads="1"/>
          </p:cNvSpPr>
          <p:nvPr>
            <p:ph idx="10"/>
          </p:nvPr>
        </p:nvSpPr>
        <p:spPr>
          <a:xfrm>
            <a:off x="6588125" y="1322388"/>
            <a:ext cx="4424363" cy="3338512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cs-CZ" altLang="cs-CZ" sz="1800" b="1">
                <a:solidFill>
                  <a:srgbClr val="C00000"/>
                </a:solidFill>
              </a:rPr>
              <a:t>Vývoj celkového počtu žáků</a:t>
            </a:r>
          </a:p>
          <a:p>
            <a:pPr marL="0" indent="0" eaLnBrk="1" hangingPunct="1">
              <a:buFontTx/>
              <a:buNone/>
            </a:pPr>
            <a:endParaRPr lang="cs-CZ" altLang="cs-CZ" sz="1800" b="1">
              <a:solidFill>
                <a:srgbClr val="C00000"/>
              </a:solidFill>
            </a:endParaRPr>
          </a:p>
          <a:p>
            <a:pPr marL="0" indent="0" eaLnBrk="1" hangingPunct="1">
              <a:buFontTx/>
              <a:buNone/>
            </a:pPr>
            <a:endParaRPr lang="cs-CZ" altLang="cs-CZ" sz="1800" b="1">
              <a:solidFill>
                <a:srgbClr val="C00000"/>
              </a:solidFill>
            </a:endParaRPr>
          </a:p>
          <a:p>
            <a:pPr marL="0" indent="0" eaLnBrk="1" hangingPunct="1">
              <a:buFontTx/>
              <a:buNone/>
            </a:pPr>
            <a:endParaRPr lang="cs-CZ" altLang="cs-CZ" sz="1800" b="1">
              <a:solidFill>
                <a:srgbClr val="C00000"/>
              </a:solidFill>
            </a:endParaRPr>
          </a:p>
          <a:p>
            <a:pPr marL="0" indent="0" eaLnBrk="1" hangingPunct="1">
              <a:spcBef>
                <a:spcPts val="1800"/>
              </a:spcBef>
              <a:buFontTx/>
              <a:buNone/>
            </a:pPr>
            <a:r>
              <a:rPr lang="cs-CZ" altLang="cs-CZ" sz="1800" b="1">
                <a:solidFill>
                  <a:srgbClr val="C00000"/>
                </a:solidFill>
              </a:rPr>
              <a:t>Vývoj nově přijatých žáků </a:t>
            </a:r>
          </a:p>
          <a:p>
            <a:pPr marL="0" indent="0" eaLnBrk="1" hangingPunct="1">
              <a:buFontTx/>
              <a:buNone/>
            </a:pPr>
            <a:endParaRPr lang="cs-CZ" altLang="cs-CZ" sz="1800" b="1">
              <a:solidFill>
                <a:srgbClr val="C00000"/>
              </a:solidFill>
            </a:endParaRPr>
          </a:p>
          <a:p>
            <a:pPr marL="0" indent="0" eaLnBrk="1" hangingPunct="1">
              <a:buFontTx/>
              <a:buNone/>
            </a:pPr>
            <a:endParaRPr lang="cs-CZ" altLang="cs-CZ"/>
          </a:p>
          <a:p>
            <a:pPr marL="0" indent="0" eaLnBrk="1" hangingPunct="1">
              <a:buFontTx/>
              <a:buNone/>
            </a:pPr>
            <a:endParaRPr lang="cs-CZ" altLang="cs-CZ"/>
          </a:p>
          <a:p>
            <a:pPr marL="0" indent="0" eaLnBrk="1" hangingPunct="1">
              <a:spcBef>
                <a:spcPts val="1800"/>
              </a:spcBef>
              <a:spcAft>
                <a:spcPts val="1200"/>
              </a:spcAft>
              <a:buFontTx/>
              <a:buNone/>
            </a:pPr>
            <a:r>
              <a:rPr lang="cs-CZ" altLang="cs-CZ" sz="1800" b="1">
                <a:solidFill>
                  <a:srgbClr val="C00000"/>
                </a:solidFill>
              </a:rPr>
              <a:t> Vývoj absolventů</a:t>
            </a:r>
          </a:p>
          <a:p>
            <a:pPr marL="0" indent="0" eaLnBrk="1" hangingPunct="1">
              <a:buFontTx/>
              <a:buNone/>
            </a:pPr>
            <a:endParaRPr lang="cs-CZ" altLang="cs-CZ"/>
          </a:p>
        </p:txBody>
      </p:sp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AFB053DE-16C9-4BFA-A92B-D3807589F17B}"/>
              </a:ext>
            </a:extLst>
          </p:cNvPr>
          <p:cNvGraphicFramePr>
            <a:graphicFrameLocks/>
          </p:cNvGraphicFramePr>
          <p:nvPr/>
        </p:nvGraphicFramePr>
        <p:xfrm>
          <a:off x="6698102" y="3314001"/>
          <a:ext cx="3291840" cy="1535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EEB873F6-77E0-4739-B975-258947B80BD4}"/>
              </a:ext>
            </a:extLst>
          </p:cNvPr>
          <p:cNvGraphicFramePr>
            <a:graphicFrameLocks/>
          </p:cNvGraphicFramePr>
          <p:nvPr/>
        </p:nvGraphicFramePr>
        <p:xfrm>
          <a:off x="6698102" y="5167171"/>
          <a:ext cx="2888350" cy="1405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Graf 13">
            <a:extLst>
              <a:ext uri="{FF2B5EF4-FFF2-40B4-BE49-F238E27FC236}">
                <a16:creationId xmlns:a16="http://schemas.microsoft.com/office/drawing/2014/main" id="{C97BB1AD-95F7-4162-B2C3-B7342FA925A8}"/>
              </a:ext>
            </a:extLst>
          </p:cNvPr>
          <p:cNvGraphicFramePr>
            <a:graphicFrameLocks/>
          </p:cNvGraphicFramePr>
          <p:nvPr/>
        </p:nvGraphicFramePr>
        <p:xfrm>
          <a:off x="6526652" y="1553497"/>
          <a:ext cx="3634740" cy="1364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>
            <a:extLst>
              <a:ext uri="{FF2B5EF4-FFF2-40B4-BE49-F238E27FC236}">
                <a16:creationId xmlns:a16="http://schemas.microsoft.com/office/drawing/2014/main" id="{A0198A63-AC1F-459F-B9F4-4CC62C79F7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2800" y="279400"/>
            <a:ext cx="8180388" cy="860425"/>
          </a:xfrm>
        </p:spPr>
        <p:txBody>
          <a:bodyPr/>
          <a:lstStyle/>
          <a:p>
            <a:pPr algn="ctr"/>
            <a:r>
              <a:rPr lang="cs-CZ" altLang="cs-CZ" sz="2600" dirty="0"/>
              <a:t>Významné projekty Moravskoslezského kraje podporující výuku stavebních oborů</a:t>
            </a:r>
          </a:p>
        </p:txBody>
      </p:sp>
      <p:sp>
        <p:nvSpPr>
          <p:cNvPr id="39939" name="Zástupný obsah 2">
            <a:extLst>
              <a:ext uri="{FF2B5EF4-FFF2-40B4-BE49-F238E27FC236}">
                <a16:creationId xmlns:a16="http://schemas.microsoft.com/office/drawing/2014/main" id="{48238917-9CC7-4D93-8FF5-31D22F29A0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41363" y="1139825"/>
            <a:ext cx="9947275" cy="2428875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ct val="20000"/>
              </a:spcBef>
              <a:buClr>
                <a:srgbClr val="575756"/>
              </a:buClr>
              <a:buFontTx/>
              <a:buNone/>
            </a:pPr>
            <a:r>
              <a:rPr lang="cs-CZ" altLang="cs-CZ" sz="2400" b="1" dirty="0"/>
              <a:t>Modernizace škol ve stavebnictví</a:t>
            </a:r>
          </a:p>
          <a:p>
            <a:pPr marL="0" indent="0">
              <a:lnSpc>
                <a:spcPct val="100000"/>
              </a:lnSpc>
              <a:spcBef>
                <a:spcPct val="20000"/>
              </a:spcBef>
              <a:buClr>
                <a:srgbClr val="575756"/>
              </a:buClr>
              <a:buFontTx/>
              <a:buNone/>
            </a:pPr>
            <a:r>
              <a:rPr lang="cs-CZ" altLang="cs-CZ" sz="2000" dirty="0"/>
              <a:t>Realizace: 2009–2014</a:t>
            </a:r>
          </a:p>
          <a:p>
            <a:pPr marL="0" indent="0">
              <a:lnSpc>
                <a:spcPct val="100000"/>
              </a:lnSpc>
              <a:spcBef>
                <a:spcPct val="20000"/>
              </a:spcBef>
              <a:buClr>
                <a:srgbClr val="575756"/>
              </a:buClr>
              <a:buFontTx/>
              <a:buNone/>
            </a:pPr>
            <a:r>
              <a:rPr lang="cs-CZ" altLang="cs-CZ" sz="2000" dirty="0"/>
              <a:t>Náklady: 47,5 mil. Kč</a:t>
            </a:r>
          </a:p>
          <a:p>
            <a:pPr marL="0" indent="0">
              <a:lnSpc>
                <a:spcPct val="100000"/>
              </a:lnSpc>
              <a:spcBef>
                <a:spcPct val="20000"/>
              </a:spcBef>
              <a:buClr>
                <a:srgbClr val="575756"/>
              </a:buClr>
              <a:buFontTx/>
              <a:buNone/>
            </a:pPr>
            <a:r>
              <a:rPr lang="cs-CZ" altLang="cs-CZ" sz="2000" dirty="0"/>
              <a:t>Cíl: Vybudování odborných a speciálních učeben, laboratoří a dílen a jejich vybavení speciálním nábytkem, přístroji a nástroji v 6 středních školách v šesti okresech kraje; </a:t>
            </a:r>
            <a:br>
              <a:rPr lang="cs-CZ" altLang="cs-CZ" sz="2000" dirty="0"/>
            </a:br>
            <a:r>
              <a:rPr lang="cs-CZ" altLang="cs-CZ" sz="2000" b="1" dirty="0"/>
              <a:t>níže:</a:t>
            </a:r>
            <a:r>
              <a:rPr lang="cs-CZ" altLang="cs-CZ" sz="2000" dirty="0"/>
              <a:t> z projektu vybudované dílny ve Střední škole stavební a dřevozpracující </a:t>
            </a:r>
            <a:br>
              <a:rPr lang="cs-CZ" altLang="cs-CZ" sz="2000" dirty="0"/>
            </a:br>
            <a:r>
              <a:rPr lang="cs-CZ" altLang="cs-CZ" sz="2000" dirty="0"/>
              <a:t>v Ostravě</a:t>
            </a:r>
          </a:p>
          <a:p>
            <a:pPr marL="0" indent="0"/>
            <a:endParaRPr lang="cs-CZ" altLang="cs-CZ" dirty="0"/>
          </a:p>
        </p:txBody>
      </p:sp>
      <p:pic>
        <p:nvPicPr>
          <p:cNvPr id="39940" name="Picture 4">
            <a:extLst>
              <a:ext uri="{FF2B5EF4-FFF2-40B4-BE49-F238E27FC236}">
                <a16:creationId xmlns:a16="http://schemas.microsoft.com/office/drawing/2014/main" id="{691E657C-EC02-4F66-9288-0B21B23FD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68700"/>
            <a:ext cx="11753850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Šipka: dolů 1">
            <a:extLst>
              <a:ext uri="{FF2B5EF4-FFF2-40B4-BE49-F238E27FC236}">
                <a16:creationId xmlns:a16="http://schemas.microsoft.com/office/drawing/2014/main" id="{DA70AE42-EAB9-4967-82A8-7A5E97305CF7}"/>
              </a:ext>
            </a:extLst>
          </p:cNvPr>
          <p:cNvSpPr/>
          <p:nvPr/>
        </p:nvSpPr>
        <p:spPr>
          <a:xfrm>
            <a:off x="195263" y="2590800"/>
            <a:ext cx="485775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>
            <a:extLst>
              <a:ext uri="{FF2B5EF4-FFF2-40B4-BE49-F238E27FC236}">
                <a16:creationId xmlns:a16="http://schemas.microsoft.com/office/drawing/2014/main" id="{525CDF04-AE5F-4F32-B327-E8FEDA4513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8338" y="223838"/>
            <a:ext cx="7924800" cy="752475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sz="2600" dirty="0"/>
              <a:t>Významné projekty Moravskoslezského kraje podporující výuku stavebních oborů</a:t>
            </a:r>
          </a:p>
        </p:txBody>
      </p:sp>
      <p:sp>
        <p:nvSpPr>
          <p:cNvPr id="40963" name="Zástupný obsah 2">
            <a:extLst>
              <a:ext uri="{FF2B5EF4-FFF2-40B4-BE49-F238E27FC236}">
                <a16:creationId xmlns:a16="http://schemas.microsoft.com/office/drawing/2014/main" id="{10BA986A-884E-460E-9908-FCF8E16489E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3513" y="1055688"/>
            <a:ext cx="11360150" cy="3071812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ct val="20000"/>
              </a:spcBef>
              <a:buClr>
                <a:srgbClr val="575756"/>
              </a:buClr>
              <a:buFontTx/>
              <a:buNone/>
            </a:pPr>
            <a:r>
              <a:rPr lang="cs-CZ" altLang="cs-CZ" sz="2400" b="1" dirty="0"/>
              <a:t>Modernizace výuky instalatérských oborů</a:t>
            </a:r>
          </a:p>
          <a:p>
            <a:pPr marL="0" indent="0">
              <a:lnSpc>
                <a:spcPct val="100000"/>
              </a:lnSpc>
              <a:spcBef>
                <a:spcPct val="20000"/>
              </a:spcBef>
              <a:buClr>
                <a:srgbClr val="575756"/>
              </a:buClr>
              <a:buFontTx/>
              <a:buNone/>
            </a:pPr>
            <a:r>
              <a:rPr lang="cs-CZ" altLang="cs-CZ" sz="2000" dirty="0"/>
              <a:t>Realizace: 2014–2015</a:t>
            </a:r>
          </a:p>
          <a:p>
            <a:pPr marL="0" indent="0">
              <a:lnSpc>
                <a:spcPct val="100000"/>
              </a:lnSpc>
              <a:spcBef>
                <a:spcPct val="20000"/>
              </a:spcBef>
              <a:buClr>
                <a:srgbClr val="575756"/>
              </a:buClr>
              <a:buFontTx/>
              <a:buNone/>
            </a:pPr>
            <a:r>
              <a:rPr lang="cs-CZ" altLang="cs-CZ" sz="2000" dirty="0"/>
              <a:t>Náklady: 9,1 mil. Kč</a:t>
            </a:r>
          </a:p>
          <a:p>
            <a:pPr marL="0" indent="0">
              <a:lnSpc>
                <a:spcPct val="100000"/>
              </a:lnSpc>
              <a:spcBef>
                <a:spcPct val="20000"/>
              </a:spcBef>
              <a:buClr>
                <a:srgbClr val="575756"/>
              </a:buClr>
              <a:buFontTx/>
              <a:buNone/>
            </a:pPr>
            <a:r>
              <a:rPr lang="cs-CZ" altLang="cs-CZ" sz="2000" dirty="0"/>
              <a:t>V 6 středních školách ve všech šesti okresech kraje. </a:t>
            </a:r>
            <a:br>
              <a:rPr lang="cs-CZ" altLang="cs-CZ" sz="2000" dirty="0"/>
            </a:br>
            <a:r>
              <a:rPr lang="cs-CZ" altLang="cs-CZ" sz="2000" dirty="0"/>
              <a:t>Do každé z partnerských škol byly instalovány výukové sady – sada pro teoretickou výuku </a:t>
            </a:r>
            <a:br>
              <a:rPr lang="cs-CZ" altLang="cs-CZ" sz="2000" dirty="0"/>
            </a:br>
            <a:r>
              <a:rPr lang="cs-CZ" altLang="cs-CZ" sz="2000" dirty="0"/>
              <a:t>a sada pro odborný výcvik. Rozebíratelné panely umožňují </a:t>
            </a:r>
            <a:r>
              <a:rPr lang="cs-CZ" altLang="cs-CZ" sz="2000" b="1" dirty="0"/>
              <a:t>praktický nácvik </a:t>
            </a:r>
            <a:r>
              <a:rPr lang="cs-CZ" altLang="cs-CZ" sz="2000" dirty="0"/>
              <a:t>sestavování jednotlivých dílů do celků. Sady výukových panelů demonstrují různé možnosti připojení </a:t>
            </a:r>
            <a:br>
              <a:rPr lang="cs-CZ" altLang="cs-CZ" sz="2000" dirty="0"/>
            </a:br>
            <a:r>
              <a:rPr lang="cs-CZ" altLang="cs-CZ" sz="2000" dirty="0"/>
              <a:t>spotřebičů i zdrojů v praxi. Zapojená sestava umožňuje </a:t>
            </a:r>
            <a:r>
              <a:rPr lang="cs-CZ" altLang="cs-CZ" sz="2000" b="1" dirty="0"/>
              <a:t>sledování a vyhodnocování komplexního funkčního provozu</a:t>
            </a:r>
            <a:r>
              <a:rPr lang="cs-CZ" altLang="cs-CZ" sz="2000" dirty="0"/>
              <a:t>.</a:t>
            </a:r>
            <a:endParaRPr lang="cs-CZ" altLang="cs-CZ" dirty="0"/>
          </a:p>
        </p:txBody>
      </p:sp>
      <p:pic>
        <p:nvPicPr>
          <p:cNvPr id="40964" name="Obrázek 3">
            <a:extLst>
              <a:ext uri="{FF2B5EF4-FFF2-40B4-BE49-F238E27FC236}">
                <a16:creationId xmlns:a16="http://schemas.microsoft.com/office/drawing/2014/main" id="{87EE5A8A-EC2F-4522-8AF0-F3CB5E514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4127500"/>
            <a:ext cx="5584825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Obrázek 4">
            <a:extLst>
              <a:ext uri="{FF2B5EF4-FFF2-40B4-BE49-F238E27FC236}">
                <a16:creationId xmlns:a16="http://schemas.microsoft.com/office/drawing/2014/main" id="{3746D7A2-B799-4D1B-B342-5DAAA6FC5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8" y="3889375"/>
            <a:ext cx="5942012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Obrázek 5">
            <a:extLst>
              <a:ext uri="{FF2B5EF4-FFF2-40B4-BE49-F238E27FC236}">
                <a16:creationId xmlns:a16="http://schemas.microsoft.com/office/drawing/2014/main" id="{FFA4D884-9B21-415B-AD90-02BBEF7D7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75" y="976313"/>
            <a:ext cx="1508125" cy="29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>
            <a:extLst>
              <a:ext uri="{FF2B5EF4-FFF2-40B4-BE49-F238E27FC236}">
                <a16:creationId xmlns:a16="http://schemas.microsoft.com/office/drawing/2014/main" id="{3D48E2E0-3CBC-42EC-8C37-552B1F6A15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82650" y="565150"/>
            <a:ext cx="6299200" cy="690563"/>
          </a:xfrm>
        </p:spPr>
        <p:txBody>
          <a:bodyPr/>
          <a:lstStyle/>
          <a:p>
            <a:r>
              <a:rPr lang="cs-CZ" altLang="cs-CZ"/>
              <a:t>A další plány….</a:t>
            </a:r>
          </a:p>
        </p:txBody>
      </p:sp>
      <p:sp>
        <p:nvSpPr>
          <p:cNvPr id="41987" name="Zástupný obsah 2">
            <a:extLst>
              <a:ext uri="{FF2B5EF4-FFF2-40B4-BE49-F238E27FC236}">
                <a16:creationId xmlns:a16="http://schemas.microsoft.com/office/drawing/2014/main" id="{0B51C10F-5081-4DAF-A83A-232D13C0DF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6875" y="1685925"/>
            <a:ext cx="10515600" cy="9953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cs-CZ" altLang="cs-CZ"/>
              <a:t>Přístavba a nástavba školních dílen SOU stavebního v Opavě</a:t>
            </a:r>
          </a:p>
          <a:p>
            <a:pPr marL="0" indent="0">
              <a:buFontTx/>
              <a:buNone/>
            </a:pPr>
            <a:r>
              <a:rPr lang="cs-CZ" altLang="cs-CZ" sz="2000"/>
              <a:t>(zejm. pro dřevozpracující obory, s přesahem do výuky stavebních oborů)</a:t>
            </a:r>
          </a:p>
        </p:txBody>
      </p:sp>
      <p:pic>
        <p:nvPicPr>
          <p:cNvPr id="41988" name="Obrázek 3">
            <a:extLst>
              <a:ext uri="{FF2B5EF4-FFF2-40B4-BE49-F238E27FC236}">
                <a16:creationId xmlns:a16="http://schemas.microsoft.com/office/drawing/2014/main" id="{FE266458-4002-4012-87AC-64C9533A1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75" y="3111500"/>
            <a:ext cx="6030913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Obrázek 5">
            <a:extLst>
              <a:ext uri="{FF2B5EF4-FFF2-40B4-BE49-F238E27FC236}">
                <a16:creationId xmlns:a16="http://schemas.microsoft.com/office/drawing/2014/main" id="{C305B698-ACB6-43F6-8A16-E1E53F640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11500"/>
            <a:ext cx="5657850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FCAC6AE3-3ADB-4413-9941-E5121D0882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4087" y="444500"/>
            <a:ext cx="9990137" cy="903288"/>
          </a:xfrm>
        </p:spPr>
        <p:txBody>
          <a:bodyPr>
            <a:noAutofit/>
          </a:bodyPr>
          <a:lstStyle/>
          <a:p>
            <a:pPr algn="ctr" eaLnBrk="1" hangingPunct="1"/>
            <a:r>
              <a:rPr lang="cs-CZ" altLang="cs-CZ" sz="3200" dirty="0">
                <a:solidFill>
                  <a:srgbClr val="FF0000"/>
                </a:solidFill>
              </a:rPr>
              <a:t>Demografický vývoj: porovnání let 2006 a 2020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EDCB15-E3B7-40E7-BFA4-40E00956F4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2575" y="1611313"/>
            <a:ext cx="11434504" cy="4087812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cs-CZ" dirty="0"/>
              <a:t>Celkový počet žáků ve SŠ v MSK</a:t>
            </a:r>
            <a:r>
              <a:rPr lang="cs-CZ" b="0" dirty="0"/>
              <a:t>:</a:t>
            </a:r>
          </a:p>
          <a:p>
            <a:pPr eaLnBrk="1" hangingPunct="1">
              <a:defRPr/>
            </a:pPr>
            <a:r>
              <a:rPr lang="cs-CZ" sz="1600" b="0" dirty="0"/>
              <a:t>2006: 73.000</a:t>
            </a:r>
          </a:p>
          <a:p>
            <a:pPr eaLnBrk="1" hangingPunct="1">
              <a:defRPr/>
            </a:pPr>
            <a:r>
              <a:rPr lang="cs-CZ" sz="1600" b="0" dirty="0"/>
              <a:t>2020: 48.000</a:t>
            </a:r>
          </a:p>
          <a:p>
            <a:pPr marL="0" indent="0" eaLnBrk="1" hangingPunct="1">
              <a:buFontTx/>
              <a:buNone/>
              <a:defRPr/>
            </a:pPr>
            <a:endParaRPr lang="cs-CZ" sz="1400" b="0" dirty="0"/>
          </a:p>
          <a:p>
            <a:pPr marL="0" indent="0" eaLnBrk="1" hangingPunct="1">
              <a:buFontTx/>
              <a:buNone/>
              <a:defRPr/>
            </a:pPr>
            <a:r>
              <a:rPr lang="cs-CZ" dirty="0"/>
              <a:t>Počet žáků ve stavebnictví v MSK:</a:t>
            </a:r>
          </a:p>
          <a:p>
            <a:pPr eaLnBrk="1" hangingPunct="1">
              <a:defRPr/>
            </a:pPr>
            <a:r>
              <a:rPr lang="cs-CZ" sz="1600" b="0" dirty="0"/>
              <a:t>2006: 3.138</a:t>
            </a:r>
          </a:p>
          <a:p>
            <a:pPr eaLnBrk="1" hangingPunct="1">
              <a:defRPr/>
            </a:pPr>
            <a:r>
              <a:rPr lang="cs-CZ" sz="1600" b="0" dirty="0"/>
              <a:t>2020: 1.984</a:t>
            </a:r>
            <a:endParaRPr lang="cs-CZ" sz="1400" b="0" dirty="0"/>
          </a:p>
          <a:p>
            <a:pPr marL="0" indent="0" eaLnBrk="1" hangingPunct="1">
              <a:buFontTx/>
              <a:buNone/>
              <a:defRPr/>
            </a:pPr>
            <a:endParaRPr lang="cs-CZ" sz="1400" dirty="0"/>
          </a:p>
          <a:p>
            <a:pPr marL="0" indent="0" eaLnBrk="1" hangingPunct="1">
              <a:buFontTx/>
              <a:buNone/>
              <a:defRPr/>
            </a:pPr>
            <a:r>
              <a:rPr lang="cs-CZ" dirty="0"/>
              <a:t>Podíl žáků ve stavebnictví v MSK:</a:t>
            </a:r>
          </a:p>
          <a:p>
            <a:pPr eaLnBrk="1" hangingPunct="1">
              <a:defRPr/>
            </a:pPr>
            <a:r>
              <a:rPr lang="cs-CZ" sz="1600" b="0" dirty="0"/>
              <a:t>2006: 4,3 %</a:t>
            </a:r>
          </a:p>
          <a:p>
            <a:pPr eaLnBrk="1" hangingPunct="1">
              <a:defRPr/>
            </a:pPr>
            <a:r>
              <a:rPr lang="cs-CZ" sz="1600" b="0" dirty="0"/>
              <a:t>2020: 4,15 %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>
            <a:extLst>
              <a:ext uri="{FF2B5EF4-FFF2-40B4-BE49-F238E27FC236}">
                <a16:creationId xmlns:a16="http://schemas.microsoft.com/office/drawing/2014/main" id="{5911EF20-78FC-4EBF-9AF8-1E70A3C28FE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90700" y="3176588"/>
            <a:ext cx="9144000" cy="1681162"/>
          </a:xfrm>
        </p:spPr>
        <p:txBody>
          <a:bodyPr/>
          <a:lstStyle/>
          <a:p>
            <a:pPr eaLnBrk="1" hangingPunct="1"/>
            <a:r>
              <a:rPr lang="cs-CZ" altLang="cs-CZ"/>
              <a:t>Děkuji za pozornost!</a:t>
            </a:r>
            <a:br>
              <a:rPr lang="cs-CZ" altLang="cs-CZ"/>
            </a:br>
            <a:br>
              <a:rPr lang="cs-CZ" altLang="cs-CZ"/>
            </a:br>
            <a:br>
              <a:rPr lang="cs-CZ" altLang="cs-CZ"/>
            </a:br>
            <a:br>
              <a:rPr lang="cs-CZ" altLang="cs-CZ"/>
            </a:br>
            <a:br>
              <a:rPr lang="cs-CZ" altLang="cs-CZ"/>
            </a:br>
            <a:r>
              <a:rPr lang="cs-CZ" altLang="cs-CZ"/>
              <a:t>Mgr. Stanislav Folwarczny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FCAC6AE3-3ADB-4413-9941-E5121D0882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4087" y="444500"/>
            <a:ext cx="9990137" cy="903288"/>
          </a:xfrm>
        </p:spPr>
        <p:txBody>
          <a:bodyPr>
            <a:noAutofit/>
          </a:bodyPr>
          <a:lstStyle/>
          <a:p>
            <a:pPr algn="ctr" eaLnBrk="1" hangingPunct="1"/>
            <a:r>
              <a:rPr lang="cs-CZ" altLang="cs-CZ" sz="3200" dirty="0">
                <a:solidFill>
                  <a:srgbClr val="FF0000"/>
                </a:solidFill>
              </a:rPr>
              <a:t>Vývoj počtu žáků ve SŠ v MSK 2016-2020</a:t>
            </a:r>
          </a:p>
        </p:txBody>
      </p:sp>
      <p:pic>
        <p:nvPicPr>
          <p:cNvPr id="1027" name="Graf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494" y="1451013"/>
            <a:ext cx="8143321" cy="4885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0174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FCAC6AE3-3ADB-4413-9941-E5121D0882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4087" y="444500"/>
            <a:ext cx="9990137" cy="903288"/>
          </a:xfrm>
        </p:spPr>
        <p:txBody>
          <a:bodyPr>
            <a:noAutofit/>
          </a:bodyPr>
          <a:lstStyle/>
          <a:p>
            <a:pPr algn="ctr" eaLnBrk="1" hangingPunct="1"/>
            <a:r>
              <a:rPr lang="cs-CZ" altLang="cs-CZ" sz="3200" dirty="0">
                <a:solidFill>
                  <a:srgbClr val="FF0000"/>
                </a:solidFill>
              </a:rPr>
              <a:t>Vývoj počtu žáků ve stavebnictví v MSK 2016-2020</a:t>
            </a:r>
          </a:p>
        </p:txBody>
      </p:sp>
      <p:pic>
        <p:nvPicPr>
          <p:cNvPr id="2050" name="Graf 6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497" y="1347788"/>
            <a:ext cx="8191315" cy="4914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9170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FCAC6AE3-3ADB-4413-9941-E5121D0882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4087" y="444500"/>
            <a:ext cx="9990137" cy="903288"/>
          </a:xfrm>
        </p:spPr>
        <p:txBody>
          <a:bodyPr>
            <a:noAutofit/>
          </a:bodyPr>
          <a:lstStyle/>
          <a:p>
            <a:pPr algn="ctr" eaLnBrk="1" hangingPunct="1"/>
            <a:r>
              <a:rPr lang="cs-CZ" altLang="cs-CZ" sz="3200" dirty="0">
                <a:solidFill>
                  <a:srgbClr val="FF0000"/>
                </a:solidFill>
              </a:rPr>
              <a:t>Střední školy se stavebními obory</a:t>
            </a:r>
            <a:br>
              <a:rPr lang="cs-CZ" altLang="cs-CZ" sz="3200" dirty="0">
                <a:solidFill>
                  <a:srgbClr val="FF0000"/>
                </a:solidFill>
              </a:rPr>
            </a:br>
            <a:r>
              <a:rPr lang="cs-CZ" altLang="cs-CZ" sz="3200" dirty="0">
                <a:solidFill>
                  <a:srgbClr val="FF0000"/>
                </a:solidFill>
              </a:rPr>
              <a:t> s výučním listem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EDCB15-E3B7-40E7-BFA4-40E00956F4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2575" y="1611313"/>
            <a:ext cx="5181600" cy="4087812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cs-CZ" dirty="0"/>
              <a:t>Okres BRUNTÁL </a:t>
            </a:r>
            <a:r>
              <a:rPr lang="cs-CZ" b="0" dirty="0"/>
              <a:t>(1 škola):</a:t>
            </a:r>
          </a:p>
          <a:p>
            <a:pPr eaLnBrk="1" hangingPunct="1">
              <a:defRPr/>
            </a:pPr>
            <a:r>
              <a:rPr lang="cs-CZ" sz="1600" b="0" dirty="0"/>
              <a:t>Střední odborná škola, Bruntál, příspěvková organizace </a:t>
            </a:r>
            <a:r>
              <a:rPr lang="cs-CZ" sz="1400" b="0" dirty="0"/>
              <a:t>(učební obory)</a:t>
            </a:r>
          </a:p>
          <a:p>
            <a:pPr marL="0" indent="0" eaLnBrk="1" hangingPunct="1">
              <a:buFontTx/>
              <a:buNone/>
              <a:defRPr/>
            </a:pPr>
            <a:br>
              <a:rPr lang="cs-CZ" sz="500" b="0" dirty="0"/>
            </a:br>
            <a:r>
              <a:rPr lang="cs-CZ" dirty="0"/>
              <a:t>Okres FRÝDEK-MÍSTEK </a:t>
            </a:r>
            <a:r>
              <a:rPr lang="cs-CZ" b="0" dirty="0"/>
              <a:t>(2 školy):</a:t>
            </a:r>
          </a:p>
          <a:p>
            <a:pPr eaLnBrk="1" hangingPunct="1">
              <a:defRPr/>
            </a:pPr>
            <a:r>
              <a:rPr lang="cs-CZ" sz="1600" b="0" dirty="0"/>
              <a:t>Střední škola řemesel, Frýdek-Místek, příspěvková organizace </a:t>
            </a:r>
            <a:r>
              <a:rPr lang="cs-CZ" sz="1400" b="0" dirty="0"/>
              <a:t>(učební i mat. obory)</a:t>
            </a:r>
          </a:p>
          <a:p>
            <a:pPr eaLnBrk="1" hangingPunct="1">
              <a:defRPr/>
            </a:pPr>
            <a:r>
              <a:rPr lang="cs-CZ" sz="1600" b="0" dirty="0"/>
              <a:t>Střední odborná škola Třineckých železáren </a:t>
            </a:r>
            <a:r>
              <a:rPr lang="cs-CZ" sz="1400" b="0" dirty="0"/>
              <a:t>(obor Instalatér)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dirty="0"/>
              <a:t>Okres NOVÝ JIČÍN </a:t>
            </a:r>
            <a:r>
              <a:rPr lang="cs-CZ" b="0" dirty="0"/>
              <a:t>(1 škola):</a:t>
            </a:r>
          </a:p>
          <a:p>
            <a:pPr eaLnBrk="1" hangingPunct="1">
              <a:defRPr/>
            </a:pPr>
            <a:r>
              <a:rPr lang="cs-CZ" sz="1600" b="0" dirty="0"/>
              <a:t>Střední škola technická a zemědělská, Nový Jičín, příspěvková organizace (učební obory)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EC03EAB-3D7C-4848-BFF4-7B5861C20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64175" y="1582738"/>
            <a:ext cx="6727825" cy="25527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cs-CZ" dirty="0"/>
              <a:t>Okres KARVINÁ </a:t>
            </a:r>
            <a:r>
              <a:rPr lang="cs-CZ" b="0" dirty="0"/>
              <a:t>(5 škol):</a:t>
            </a:r>
          </a:p>
          <a:p>
            <a:pPr eaLnBrk="1" hangingPunct="1">
              <a:buBlip>
                <a:blip r:embed="rId2"/>
              </a:buBlip>
              <a:defRPr/>
            </a:pPr>
            <a:r>
              <a:rPr lang="cs-CZ" sz="1600" b="0" dirty="0"/>
              <a:t>Střední škola technických oborů, Havířov-Šumbark, Lidická 1a/600, příspěvková organizace</a:t>
            </a:r>
          </a:p>
          <a:p>
            <a:pPr eaLnBrk="1" hangingPunct="1">
              <a:buBlip>
                <a:blip r:embed="rId2"/>
              </a:buBlip>
              <a:defRPr/>
            </a:pPr>
            <a:r>
              <a:rPr lang="cs-CZ" sz="1600" b="0" dirty="0"/>
              <a:t>Střední škola a Základní škola, Havířov-Šumbark, příspěvková organizace (</a:t>
            </a:r>
            <a:r>
              <a:rPr lang="cs-CZ" sz="1600" b="0" dirty="0" err="1"/>
              <a:t>spec</a:t>
            </a:r>
            <a:r>
              <a:rPr lang="cs-CZ" sz="1600" b="0" dirty="0"/>
              <a:t>. školství)</a:t>
            </a:r>
          </a:p>
          <a:p>
            <a:pPr eaLnBrk="1" hangingPunct="1">
              <a:buBlip>
                <a:blip r:embed="rId2"/>
              </a:buBlip>
              <a:defRPr/>
            </a:pPr>
            <a:r>
              <a:rPr lang="cs-CZ" sz="1600" b="0" dirty="0"/>
              <a:t>Střední škola techniky a služeb, Karviná, příspěvková organizace</a:t>
            </a:r>
          </a:p>
          <a:p>
            <a:pPr eaLnBrk="1" hangingPunct="1">
              <a:buBlip>
                <a:blip r:embed="rId2"/>
              </a:buBlip>
              <a:defRPr/>
            </a:pPr>
            <a:r>
              <a:rPr lang="cs-CZ" sz="1600" b="0" dirty="0"/>
              <a:t>SOU DAKOL, s. r. o.</a:t>
            </a:r>
          </a:p>
          <a:p>
            <a:pPr eaLnBrk="1" hangingPunct="1">
              <a:buBlip>
                <a:blip r:embed="rId2"/>
              </a:buBlip>
              <a:defRPr/>
            </a:pPr>
            <a:r>
              <a:rPr lang="cs-CZ" sz="1600" b="0" dirty="0"/>
              <a:t>Vyšší odborná škola DAKOL a Střední škola DAKOL, o.p.s.</a:t>
            </a:r>
          </a:p>
          <a:p>
            <a:pPr marL="0" indent="0" eaLnBrk="1" hangingPunct="1">
              <a:buFontTx/>
              <a:buNone/>
              <a:defRPr/>
            </a:pPr>
            <a:endParaRPr lang="cs-CZ" sz="1400" b="0" dirty="0"/>
          </a:p>
        </p:txBody>
      </p:sp>
      <p:pic>
        <p:nvPicPr>
          <p:cNvPr id="29701" name="Obrázek 7">
            <a:extLst>
              <a:ext uri="{FF2B5EF4-FFF2-40B4-BE49-F238E27FC236}">
                <a16:creationId xmlns:a16="http://schemas.microsoft.com/office/drawing/2014/main" id="{BDB7FB7D-1016-4FF7-8E52-A26F92DC1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838" y="4303713"/>
            <a:ext cx="6510337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816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C0EF6828-D83E-4B69-A073-19F7A57B7F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15485" y="280128"/>
            <a:ext cx="8389938" cy="1214438"/>
          </a:xfrm>
        </p:spPr>
        <p:txBody>
          <a:bodyPr/>
          <a:lstStyle/>
          <a:p>
            <a:pPr algn="ctr" eaLnBrk="1" hangingPunct="1"/>
            <a:r>
              <a:rPr lang="cs-CZ" altLang="cs-CZ" sz="3200" dirty="0">
                <a:solidFill>
                  <a:srgbClr val="FF0000"/>
                </a:solidFill>
              </a:rPr>
              <a:t>Střední školy se stavebními obory</a:t>
            </a:r>
            <a:br>
              <a:rPr lang="cs-CZ" altLang="cs-CZ" sz="3200" dirty="0">
                <a:solidFill>
                  <a:srgbClr val="FF0000"/>
                </a:solidFill>
              </a:rPr>
            </a:br>
            <a:r>
              <a:rPr lang="cs-CZ" altLang="cs-CZ" sz="3200" dirty="0">
                <a:solidFill>
                  <a:srgbClr val="FF0000"/>
                </a:solidFill>
              </a:rPr>
              <a:t> s výučním listem</a:t>
            </a:r>
            <a:endParaRPr lang="cs-CZ" alt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19F6A6-6083-44D5-8D5D-3A58A7AC63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1963" y="1882775"/>
            <a:ext cx="4699000" cy="3876675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cs-CZ" dirty="0"/>
              <a:t>Okres OPAVA </a:t>
            </a:r>
            <a:r>
              <a:rPr lang="cs-CZ" b="0" dirty="0"/>
              <a:t>(3 školy):</a:t>
            </a:r>
          </a:p>
          <a:p>
            <a:pPr eaLnBrk="1" hangingPunct="1">
              <a:defRPr/>
            </a:pPr>
            <a:r>
              <a:rPr lang="cs-CZ" sz="1600" b="0" dirty="0"/>
              <a:t>Střední odborné učiliště stavební, Opava, příspěvková organizace (učební i maturitní obory)</a:t>
            </a:r>
          </a:p>
          <a:p>
            <a:pPr eaLnBrk="1" hangingPunct="1">
              <a:defRPr/>
            </a:pPr>
            <a:r>
              <a:rPr lang="cs-CZ" sz="1600" b="0" dirty="0"/>
              <a:t>Odborné učiliště a Praktická škola, Hlučín, příspěvková organizace (</a:t>
            </a:r>
            <a:r>
              <a:rPr lang="cs-CZ" sz="1600" b="0" dirty="0" err="1"/>
              <a:t>spec</a:t>
            </a:r>
            <a:r>
              <a:rPr lang="cs-CZ" sz="1600" b="0" dirty="0"/>
              <a:t>. školství)</a:t>
            </a:r>
          </a:p>
          <a:p>
            <a:pPr eaLnBrk="1" hangingPunct="1">
              <a:defRPr/>
            </a:pPr>
            <a:r>
              <a:rPr lang="cs-CZ" sz="1600" b="0" dirty="0"/>
              <a:t>Střední škola, Dětský domov a Školní jídelna, Velké Heraltice, příspěvková organizace (</a:t>
            </a:r>
            <a:r>
              <a:rPr lang="cs-CZ" sz="1600" b="0" dirty="0" err="1"/>
              <a:t>spec</a:t>
            </a:r>
            <a:r>
              <a:rPr lang="cs-CZ" sz="1600" b="0" dirty="0"/>
              <a:t>. školství)</a:t>
            </a:r>
          </a:p>
          <a:p>
            <a:pPr marL="0" indent="0" eaLnBrk="1" hangingPunct="1">
              <a:buFontTx/>
              <a:buNone/>
              <a:defRPr/>
            </a:pPr>
            <a:br>
              <a:rPr lang="cs-CZ" sz="800" dirty="0"/>
            </a:br>
            <a:r>
              <a:rPr lang="cs-CZ" dirty="0"/>
              <a:t>Okres OSTRAVA-MĚSTO </a:t>
            </a:r>
            <a:r>
              <a:rPr lang="cs-CZ" b="0" dirty="0"/>
              <a:t>(1 škola):</a:t>
            </a:r>
          </a:p>
          <a:p>
            <a:pPr eaLnBrk="1" hangingPunct="1">
              <a:defRPr/>
            </a:pPr>
            <a:r>
              <a:rPr lang="cs-CZ" sz="1600" b="0" dirty="0"/>
              <a:t>Střední škola stavební a dřevozpracující, Ostrava, příspěvková organizace </a:t>
            </a:r>
            <a:r>
              <a:rPr lang="cs-CZ" sz="1400" b="0" dirty="0"/>
              <a:t>(učební obory)</a:t>
            </a:r>
          </a:p>
        </p:txBody>
      </p:sp>
      <p:pic>
        <p:nvPicPr>
          <p:cNvPr id="30724" name="Obrázek 1">
            <a:extLst>
              <a:ext uri="{FF2B5EF4-FFF2-40B4-BE49-F238E27FC236}">
                <a16:creationId xmlns:a16="http://schemas.microsoft.com/office/drawing/2014/main" id="{E1685025-1A4D-4231-AC57-3C494378B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013" y="2085975"/>
            <a:ext cx="674370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FCAC6AE3-3ADB-4413-9941-E5121D0882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4087" y="444500"/>
            <a:ext cx="9990137" cy="903288"/>
          </a:xfrm>
        </p:spPr>
        <p:txBody>
          <a:bodyPr>
            <a:noAutofit/>
          </a:bodyPr>
          <a:lstStyle/>
          <a:p>
            <a:pPr algn="ctr" eaLnBrk="1" hangingPunct="1"/>
            <a:r>
              <a:rPr lang="cs-CZ" altLang="cs-CZ" sz="3200" dirty="0">
                <a:solidFill>
                  <a:srgbClr val="FF0000"/>
                </a:solidFill>
              </a:rPr>
              <a:t>Nové a zaniklé obory vzdělání ve stavebnictví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EDCB15-E3B7-40E7-BFA4-40E00956F4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2575" y="1611313"/>
            <a:ext cx="11434504" cy="4087812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cs-CZ" dirty="0"/>
              <a:t>Zaniklé obory vzdělání</a:t>
            </a:r>
            <a:r>
              <a:rPr lang="cs-CZ" b="0" dirty="0"/>
              <a:t>:</a:t>
            </a:r>
          </a:p>
          <a:p>
            <a:pPr eaLnBrk="1" hangingPunct="1">
              <a:defRPr/>
            </a:pPr>
            <a:r>
              <a:rPr lang="cs-CZ" sz="1600" b="0" dirty="0"/>
              <a:t>Kamnář</a:t>
            </a:r>
          </a:p>
          <a:p>
            <a:pPr eaLnBrk="1" hangingPunct="1">
              <a:defRPr/>
            </a:pPr>
            <a:r>
              <a:rPr lang="cs-CZ" sz="1600" b="0" dirty="0"/>
              <a:t>Podlahář</a:t>
            </a:r>
          </a:p>
          <a:p>
            <a:pPr eaLnBrk="1" hangingPunct="1">
              <a:defRPr/>
            </a:pPr>
            <a:r>
              <a:rPr lang="cs-CZ" sz="1600" b="0" dirty="0"/>
              <a:t>Malíř (nyní jsou jen Malířské a natěračské práce – „E“ obor vzdělání)</a:t>
            </a:r>
          </a:p>
          <a:p>
            <a:pPr marL="0" indent="0" eaLnBrk="1" hangingPunct="1">
              <a:buFontTx/>
              <a:buNone/>
              <a:defRPr/>
            </a:pPr>
            <a:endParaRPr lang="cs-CZ" sz="1400" b="0" dirty="0"/>
          </a:p>
          <a:p>
            <a:pPr marL="0" indent="0" eaLnBrk="1" hangingPunct="1">
              <a:buFontTx/>
              <a:buNone/>
              <a:defRPr/>
            </a:pPr>
            <a:r>
              <a:rPr lang="cs-CZ" dirty="0"/>
              <a:t>Nové obory vzdělání:</a:t>
            </a:r>
          </a:p>
          <a:p>
            <a:pPr eaLnBrk="1" hangingPunct="1">
              <a:defRPr/>
            </a:pPr>
            <a:r>
              <a:rPr lang="cs-CZ" sz="1600" b="0" dirty="0"/>
              <a:t>Mechanik plynových zařízení (od září 2018)</a:t>
            </a:r>
          </a:p>
          <a:p>
            <a:pPr eaLnBrk="1" hangingPunct="1">
              <a:defRPr/>
            </a:pPr>
            <a:r>
              <a:rPr lang="cs-CZ" sz="1600" b="0" dirty="0"/>
              <a:t>Kominík (opětovné otevření oboru od září 2011)</a:t>
            </a:r>
            <a:endParaRPr lang="cs-CZ" sz="1400" b="0" dirty="0"/>
          </a:p>
          <a:p>
            <a:pPr marL="0" indent="0" eaLnBrk="1" hangingPunct="1">
              <a:buFontTx/>
              <a:buNone/>
              <a:defRPr/>
            </a:pP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886084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7D29BF2D-A2F5-4B45-A7A5-DEB065C2B0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3288" y="409575"/>
            <a:ext cx="8242300" cy="7429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cs-CZ" dirty="0">
                <a:solidFill>
                  <a:srgbClr val="FF0000"/>
                </a:solidFill>
              </a:rPr>
              <a:t>Podpora formou krajských stipendií</a:t>
            </a:r>
          </a:p>
        </p:txBody>
      </p:sp>
      <p:sp>
        <p:nvSpPr>
          <p:cNvPr id="30723" name="Zástupný obsah 2">
            <a:extLst>
              <a:ext uri="{FF2B5EF4-FFF2-40B4-BE49-F238E27FC236}">
                <a16:creationId xmlns:a16="http://schemas.microsoft.com/office/drawing/2014/main" id="{0FCB94BC-777C-498B-8AD6-821895A30F7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47650" y="1152525"/>
            <a:ext cx="9099550" cy="4552950"/>
          </a:xfrm>
        </p:spPr>
        <p:txBody>
          <a:bodyPr/>
          <a:lstStyle/>
          <a:p>
            <a:pPr algn="just">
              <a:defRPr/>
            </a:pPr>
            <a:r>
              <a:rPr lang="cs-CZ" altLang="cs-CZ" b="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Zavedení stipendií od školního roku </a:t>
            </a:r>
            <a:r>
              <a:rPr lang="cs-CZ" altLang="cs-CZ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2017/2018</a:t>
            </a:r>
            <a:r>
              <a:rPr lang="cs-CZ" altLang="cs-CZ" b="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– podporováno </a:t>
            </a:r>
            <a:r>
              <a:rPr lang="cs-CZ" altLang="cs-CZ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16 oborů vzdělání </a:t>
            </a:r>
            <a:r>
              <a:rPr lang="cs-CZ" altLang="cs-CZ" b="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(12 učebních oborů a 4 maturitní obory), stipendium obsahovalo vždy motivační a prospěchovou složku.</a:t>
            </a:r>
          </a:p>
          <a:p>
            <a:pPr algn="just">
              <a:defRPr/>
            </a:pPr>
            <a:endParaRPr lang="cs-CZ" altLang="cs-CZ" sz="300" b="0" dirty="0">
              <a:solidFill>
                <a:srgbClr val="2E75B6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defRPr/>
            </a:pPr>
            <a:r>
              <a:rPr lang="cs-CZ" altLang="cs-CZ" b="0" dirty="0">
                <a:solidFill>
                  <a:srgbClr val="2E75B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Od školního roku 2020/2021 – motivační a prospěchovou složkou podporováno </a:t>
            </a:r>
            <a:r>
              <a:rPr lang="cs-CZ" altLang="cs-CZ" dirty="0">
                <a:solidFill>
                  <a:srgbClr val="2E75B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10 učebních oborů</a:t>
            </a:r>
            <a:r>
              <a:rPr lang="cs-CZ" altLang="cs-CZ" b="0" dirty="0">
                <a:solidFill>
                  <a:srgbClr val="2E75B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cs-CZ" altLang="cs-CZ" dirty="0">
                <a:solidFill>
                  <a:srgbClr val="2E75B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prospěchovou složkou 17 oborů </a:t>
            </a:r>
            <a:r>
              <a:rPr lang="cs-CZ" altLang="cs-CZ" b="0" dirty="0">
                <a:solidFill>
                  <a:srgbClr val="2E75B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(13 učebních + 4 maturitní obory).</a:t>
            </a:r>
          </a:p>
          <a:p>
            <a:pPr algn="just">
              <a:defRPr/>
            </a:pPr>
            <a:endParaRPr lang="cs-CZ" altLang="cs-CZ" sz="300" b="0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defRPr/>
            </a:pPr>
            <a:r>
              <a:rPr lang="cs-CZ" altLang="cs-CZ" b="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Podpora žáků všech ročníků </a:t>
            </a:r>
            <a:r>
              <a:rPr lang="cs-CZ" altLang="cs-CZ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denní formy vzdělávání</a:t>
            </a:r>
            <a:r>
              <a:rPr lang="cs-CZ" altLang="cs-CZ" b="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>
              <a:defRPr/>
            </a:pPr>
            <a:endParaRPr lang="cs-CZ" altLang="cs-CZ" sz="1800" b="0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FontTx/>
              <a:buNone/>
              <a:defRPr/>
            </a:pPr>
            <a:r>
              <a:rPr lang="cs-CZ" altLang="cs-CZ" sz="2400" b="0" dirty="0">
                <a:solidFill>
                  <a:srgbClr val="2E75B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cs-CZ" altLang="cs-CZ" sz="24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Příznivé dopady stipendií</a:t>
            </a:r>
          </a:p>
          <a:p>
            <a:pPr algn="just">
              <a:defRPr/>
            </a:pPr>
            <a:r>
              <a:rPr lang="cs-CZ" altLang="cs-CZ" b="0" dirty="0">
                <a:solidFill>
                  <a:srgbClr val="2E75B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do zvýšení počtu uchazečů o vzdělávání,</a:t>
            </a:r>
          </a:p>
          <a:p>
            <a:pPr algn="just">
              <a:defRPr/>
            </a:pPr>
            <a:r>
              <a:rPr lang="cs-CZ" altLang="cs-CZ" b="0" dirty="0">
                <a:solidFill>
                  <a:srgbClr val="2E75B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do zlepšení docházky žáků a výsledků vzdělávání.</a:t>
            </a:r>
          </a:p>
        </p:txBody>
      </p:sp>
      <p:pic>
        <p:nvPicPr>
          <p:cNvPr id="32772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9C6B0BF7-5B9A-4A57-BED1-B137D2533D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325" y="0"/>
            <a:ext cx="273367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Obrázek 1">
            <a:extLst>
              <a:ext uri="{FF2B5EF4-FFF2-40B4-BE49-F238E27FC236}">
                <a16:creationId xmlns:a16="http://schemas.microsoft.com/office/drawing/2014/main" id="{E00EE9C9-70FE-40EC-B3EE-594082337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0" y="2894013"/>
            <a:ext cx="3841750" cy="39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7D29BF2D-A2F5-4B45-A7A5-DEB065C2B0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9657" y="389560"/>
            <a:ext cx="8242300" cy="74295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cs-CZ" altLang="cs-CZ" dirty="0">
                <a:solidFill>
                  <a:srgbClr val="FF0000"/>
                </a:solidFill>
              </a:rPr>
              <a:t>Kampaň na podporu řemesel „Řemeslo má respekt“</a:t>
            </a:r>
          </a:p>
        </p:txBody>
      </p:sp>
      <p:sp>
        <p:nvSpPr>
          <p:cNvPr id="30723" name="Zástupný obsah 2">
            <a:extLst>
              <a:ext uri="{FF2B5EF4-FFF2-40B4-BE49-F238E27FC236}">
                <a16:creationId xmlns:a16="http://schemas.microsoft.com/office/drawing/2014/main" id="{0FCB94BC-777C-498B-8AD6-821895A30F7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02407" y="1606550"/>
            <a:ext cx="11539320" cy="4552950"/>
          </a:xfrm>
        </p:spPr>
        <p:txBody>
          <a:bodyPr/>
          <a:lstStyle/>
          <a:p>
            <a:pPr algn="just">
              <a:spcBef>
                <a:spcPts val="600"/>
              </a:spcBef>
            </a:pPr>
            <a:r>
              <a:rPr lang="cs-CZ" altLang="cs-CZ" sz="2200" b="0" dirty="0"/>
              <a:t>zahrnuty obory podpořené </a:t>
            </a:r>
            <a:r>
              <a:rPr lang="cs-CZ" altLang="cs-CZ" sz="2200" dirty="0"/>
              <a:t>motivační i prospěchovou složkou </a:t>
            </a:r>
            <a:r>
              <a:rPr lang="cs-CZ" altLang="cs-CZ" sz="2200" b="0" dirty="0"/>
              <a:t>stipendia, kterým hrozí v kraji zánik: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cs-CZ" altLang="cs-CZ" sz="2200" b="0" dirty="0"/>
              <a:t>	</a:t>
            </a:r>
            <a:r>
              <a:rPr lang="cs-CZ" altLang="cs-CZ" sz="2200" b="0" i="1" dirty="0"/>
              <a:t>Nástrojař, </a:t>
            </a:r>
            <a:r>
              <a:rPr lang="cs-CZ" altLang="cs-CZ" sz="2200" i="1" dirty="0"/>
              <a:t>Klempíř,</a:t>
            </a:r>
            <a:r>
              <a:rPr lang="cs-CZ" altLang="cs-CZ" sz="2200" b="0" i="1" dirty="0"/>
              <a:t> Pekař, Řezník – uzenář, </a:t>
            </a:r>
            <a:r>
              <a:rPr lang="cs-CZ" altLang="cs-CZ" sz="2200" i="1" dirty="0"/>
              <a:t>Kominík</a:t>
            </a:r>
            <a:r>
              <a:rPr lang="cs-CZ" altLang="cs-CZ" sz="2200" b="0" i="1" dirty="0"/>
              <a:t>, </a:t>
            </a:r>
            <a:r>
              <a:rPr lang="cs-CZ" altLang="cs-CZ" sz="2200" i="1" dirty="0"/>
              <a:t>Tesař</a:t>
            </a:r>
            <a:r>
              <a:rPr lang="cs-CZ" altLang="cs-CZ" sz="2200" b="0" i="1" dirty="0"/>
              <a:t>, </a:t>
            </a:r>
            <a:r>
              <a:rPr lang="cs-CZ" altLang="cs-CZ" sz="2200" i="1" dirty="0"/>
              <a:t>Montér suchých 	staveb</a:t>
            </a:r>
            <a:r>
              <a:rPr lang="cs-CZ" altLang="cs-CZ" sz="2200" b="0" i="1" dirty="0"/>
              <a:t>, Malíř a lakýrník, </a:t>
            </a:r>
            <a:r>
              <a:rPr lang="cs-CZ" altLang="cs-CZ" sz="2200" i="1" dirty="0"/>
              <a:t>Pokrývač</a:t>
            </a:r>
            <a:r>
              <a:rPr lang="cs-CZ" altLang="cs-CZ" sz="2200" b="0" i="1" dirty="0"/>
              <a:t> a </a:t>
            </a:r>
            <a:r>
              <a:rPr lang="cs-CZ" altLang="cs-CZ" sz="2200" i="1" dirty="0"/>
              <a:t>Zedník</a:t>
            </a:r>
            <a:endParaRPr lang="cs-CZ" altLang="cs-CZ" sz="2200" b="0" i="1" dirty="0"/>
          </a:p>
          <a:p>
            <a:pPr algn="just">
              <a:spcBef>
                <a:spcPts val="600"/>
              </a:spcBef>
            </a:pPr>
            <a:r>
              <a:rPr lang="cs-CZ" altLang="cs-CZ" sz="2200" b="0" dirty="0"/>
              <a:t>vybrané obory podpořené jen </a:t>
            </a:r>
            <a:r>
              <a:rPr lang="cs-CZ" altLang="cs-CZ" sz="2200" dirty="0"/>
              <a:t>prospěchovou složkou </a:t>
            </a:r>
            <a:r>
              <a:rPr lang="cs-CZ" altLang="cs-CZ" sz="2200" b="0" dirty="0"/>
              <a:t>stipendia: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cs-CZ" altLang="cs-CZ" sz="2200" b="0" dirty="0"/>
              <a:t> 	</a:t>
            </a:r>
            <a:r>
              <a:rPr lang="cs-CZ" altLang="cs-CZ" sz="2200" b="0" i="1" dirty="0"/>
              <a:t>Ošetřovatel, Zahradník, Výrobce potravin, Železničář</a:t>
            </a:r>
          </a:p>
          <a:p>
            <a:pPr algn="just">
              <a:spcBef>
                <a:spcPts val="600"/>
              </a:spcBef>
            </a:pPr>
            <a:r>
              <a:rPr lang="cs-CZ" altLang="cs-CZ" sz="2200" b="0" dirty="0"/>
              <a:t>cílem je:</a:t>
            </a:r>
          </a:p>
          <a:p>
            <a:pPr lvl="1" algn="just">
              <a:spcBef>
                <a:spcPts val="600"/>
              </a:spcBef>
            </a:pPr>
            <a:r>
              <a:rPr lang="cs-CZ" altLang="cs-CZ" sz="2200" b="0" dirty="0"/>
              <a:t>více přiblížit žákům posledních ročníků základních škol tato řemesla,</a:t>
            </a:r>
          </a:p>
          <a:p>
            <a:pPr lvl="1" algn="just">
              <a:spcBef>
                <a:spcPts val="600"/>
              </a:spcBef>
            </a:pPr>
            <a:r>
              <a:rPr lang="cs-CZ" altLang="cs-CZ" sz="2200" b="0" dirty="0"/>
              <a:t>informovat je o možnostech studia a uplatnění na trhu práce,</a:t>
            </a:r>
          </a:p>
          <a:p>
            <a:pPr lvl="1" algn="just">
              <a:spcBef>
                <a:spcPts val="600"/>
              </a:spcBef>
            </a:pPr>
            <a:r>
              <a:rPr lang="cs-CZ" altLang="cs-CZ" sz="2200" b="0" dirty="0"/>
              <a:t>inspirovat pro studium těchto oborů rovněž dívky.</a:t>
            </a:r>
          </a:p>
          <a:p>
            <a:pPr lvl="1" algn="just" eaLnBrk="1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Tx/>
              <a:buNone/>
            </a:pPr>
            <a:r>
              <a:rPr lang="cs-CZ" sz="2400" dirty="0">
                <a:hlinkClick r:id="rId2"/>
              </a:rPr>
              <a:t>https://remeslomarespekt.cz/</a:t>
            </a:r>
            <a:r>
              <a:rPr lang="cs-CZ" sz="2400" dirty="0"/>
              <a:t> </a:t>
            </a:r>
            <a:endParaRPr lang="cs-CZ" altLang="cs-CZ" sz="2400" b="0" dirty="0">
              <a:solidFill>
                <a:srgbClr val="2E75B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CE08A13-6F3D-4977-9576-B4E309865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6708" y="-14629"/>
            <a:ext cx="2485292" cy="155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1999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ervena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039C31FAFDBA4C921DC47DB38C648C" ma:contentTypeVersion="14" ma:contentTypeDescription="Create a new document." ma:contentTypeScope="" ma:versionID="7d7018d2492abddc840995943e2f3a7e">
  <xsd:schema xmlns:xsd="http://www.w3.org/2001/XMLSchema" xmlns:xs="http://www.w3.org/2001/XMLSchema" xmlns:p="http://schemas.microsoft.com/office/2006/metadata/properties" xmlns:ns3="6c71d511-b40a-4baa-83b1-446eeeeea73f" xmlns:ns4="4e0f0c65-21cd-4b11-b888-b1a02477bbd0" targetNamespace="http://schemas.microsoft.com/office/2006/metadata/properties" ma:root="true" ma:fieldsID="af25705cd0026f6c74a680b396e7083b" ns3:_="" ns4:_="">
    <xsd:import namespace="6c71d511-b40a-4baa-83b1-446eeeeea73f"/>
    <xsd:import namespace="4e0f0c65-21cd-4b11-b888-b1a02477bbd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71d511-b40a-4baa-83b1-446eeeeea7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0f0c65-21cd-4b11-b888-b1a02477bbd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5361AD-C3FF-4202-8981-40E6680C3CF8}">
  <ds:schemaRefs>
    <ds:schemaRef ds:uri="http://purl.org/dc/terms/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purl.org/dc/dcmitype/"/>
    <ds:schemaRef ds:uri="4e0f0c65-21cd-4b11-b888-b1a02477bbd0"/>
    <ds:schemaRef ds:uri="http://schemas.microsoft.com/office/2006/documentManagement/types"/>
    <ds:schemaRef ds:uri="http://schemas.openxmlformats.org/package/2006/metadata/core-properties"/>
    <ds:schemaRef ds:uri="6c71d511-b40a-4baa-83b1-446eeeeea73f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A76B3A1-917D-4EF7-9FA2-EDB2EF129C1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B5C493-8B29-4415-BE66-62973CE656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71d511-b40a-4baa-83b1-446eeeeea73f"/>
    <ds:schemaRef ds:uri="4e0f0c65-21cd-4b11-b888-b1a02477bb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965</TotalTime>
  <Words>1031</Words>
  <Application>Microsoft Office PowerPoint</Application>
  <PresentationFormat>Širokoúhlá obrazovka</PresentationFormat>
  <Paragraphs>233</Paragraphs>
  <Slides>20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Tahoma</vt:lpstr>
      <vt:lpstr>Wingdings</vt:lpstr>
      <vt:lpstr>Motiv Office</vt:lpstr>
      <vt:lpstr>Cervena</vt:lpstr>
      <vt:lpstr> Stavební obory s výučním listem v Moravskoslezském kraji</vt:lpstr>
      <vt:lpstr>Demografický vývoj: porovnání let 2006 a 2020</vt:lpstr>
      <vt:lpstr>Vývoj počtu žáků ve SŠ v MSK 2016-2020</vt:lpstr>
      <vt:lpstr>Vývoj počtu žáků ve stavebnictví v MSK 2016-2020</vt:lpstr>
      <vt:lpstr>Střední školy se stavebními obory  s výučním listem</vt:lpstr>
      <vt:lpstr>Střední školy se stavebními obory  s výučním listem</vt:lpstr>
      <vt:lpstr>Nové a zaniklé obory vzdělání ve stavebnictví</vt:lpstr>
      <vt:lpstr>Podpora formou krajských stipendií</vt:lpstr>
      <vt:lpstr>Kampaň na podporu řemesel „Řemeslo má respekt“</vt:lpstr>
      <vt:lpstr>Online veletrh středních škol Moravskoslezského kraje 2021/2022</vt:lpstr>
      <vt:lpstr>36-56-H/01 Kominík </vt:lpstr>
      <vt:lpstr>36-67-H/01 Zedník  </vt:lpstr>
      <vt:lpstr>36-64-H/01 Tesař  </vt:lpstr>
      <vt:lpstr>36-66-H/01 Montér suchých staveb </vt:lpstr>
      <vt:lpstr>36-69-H/01 Pokrývač </vt:lpstr>
      <vt:lpstr>39-41-L/02 Mechanik instalatérských a elektrotechnických zařízení </vt:lpstr>
      <vt:lpstr>Významné projekty Moravskoslezského kraje podporující výuku stavebních oborů</vt:lpstr>
      <vt:lpstr>Významné projekty Moravskoslezského kraje podporující výuku stavebních oborů</vt:lpstr>
      <vt:lpstr>A další plány….</vt:lpstr>
      <vt:lpstr>Děkuji za pozornost!     Mgr. Stanislav Folwarczny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Sablona</dc:title>
  <dc:creator>Alena Srokova</dc:creator>
  <cp:lastModifiedBy>Folwarczny Stanislav</cp:lastModifiedBy>
  <cp:revision>181</cp:revision>
  <dcterms:created xsi:type="dcterms:W3CDTF">2019-09-23T17:43:58Z</dcterms:created>
  <dcterms:modified xsi:type="dcterms:W3CDTF">2021-10-11T11:44:13Z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0x01010026039C31FAFDBA4C921DC47DB38C648C</vt:lpwstr>
  </property>
</Properties>
</file>