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2" r:id="rId3"/>
    <p:sldId id="380" r:id="rId4"/>
    <p:sldId id="376" r:id="rId5"/>
    <p:sldId id="377" r:id="rId6"/>
    <p:sldId id="367" r:id="rId7"/>
    <p:sldId id="378" r:id="rId8"/>
    <p:sldId id="379" r:id="rId9"/>
    <p:sldId id="368" r:id="rId10"/>
    <p:sldId id="371" r:id="rId11"/>
    <p:sldId id="370" r:id="rId12"/>
    <p:sldId id="373" r:id="rId13"/>
    <p:sldId id="374" r:id="rId14"/>
    <p:sldId id="375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FFA64-0C37-4A99-AF4F-DE9BFCDBD430}" type="datetimeFigureOut">
              <a:rPr lang="cs-CZ" smtClean="0"/>
              <a:t>29. 4. 2022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18DB4-802D-4982-AB72-3DEDF9B9E2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29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F46D185-C976-488D-ABF5-29023A2E2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44CF6F4A-A1E1-449D-BA19-4F5D637DB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002AC65-D2D0-4987-A57B-4956EE5A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BE08-2F34-4919-9738-E4C5456BABD0}" type="datetime1">
              <a:rPr lang="cs-CZ" smtClean="0"/>
              <a:t>29. 4. 2022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728E85C-4178-404A-8CD7-060424B3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893BFA8-F0DC-417D-87A5-28B9066A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16F-F1DD-4189-84BF-FB76652606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A5130B5-A4E3-4AE3-9BE2-A3F14422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44057297-E02E-421D-9E9A-72B1ACF7A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F2D6EE1-17D3-4151-98DA-C1D188CC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EC3-63E4-462E-AE3A-DC684779E3BE}" type="datetime1">
              <a:rPr lang="cs-CZ" smtClean="0"/>
              <a:t>29. 4. 2022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CC51EF50-1084-49D9-A58C-6CFC0681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A24E837-E95F-4987-A551-DCC44818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16F-F1DD-4189-84BF-FB76652606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48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E75C98EA-61F3-48D7-885B-757669BBF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95005FF6-11D7-4A1A-BE61-CC071B81A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523A1C0-B52C-450D-B272-E9D1A380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205-B8CA-4207-B2E2-DCAADD41EE2E}" type="datetime1">
              <a:rPr lang="cs-CZ" smtClean="0"/>
              <a:t>29. 4. 2022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496773A-0B4F-4782-A3B9-A0C45DCF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B88D1979-2737-45CD-BAE2-4B0E31E6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16F-F1DD-4189-84BF-FB76652606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70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6321202-CE1E-4A50-923F-752FA45E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016EC03-EBB4-4C34-9381-496A5EE4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66028B8-0B38-4D4C-8772-2058B94C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3B94-5478-47A4-9F89-69803A9DA6A8}" type="datetime1">
              <a:rPr lang="cs-CZ" smtClean="0"/>
              <a:t>29. 4. 2022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9C7B983-4F8D-4A85-B73E-235C894B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58A6F2F-996F-46D2-83B6-0B06CE96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16F-F1DD-4189-84BF-FB76652606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09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BB604DD-36C1-4B9A-BEBE-9E9A7F1C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F2A9FDF2-E166-47BD-9F36-1949ABAEF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1DB47FC-80A1-4056-8F36-6A8C6D61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805D-0E69-475E-8224-D3ACD893BD06}" type="datetime1">
              <a:rPr lang="cs-CZ" smtClean="0"/>
              <a:t>29. 4. 2022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8CD415D-7E64-4730-86CA-ECE699E6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0DB26D4-403F-4262-9BA5-9EA3DFDA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16F-F1DD-4189-84BF-FB76652606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87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F86D25-1158-40C5-AA30-4B51B7D6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5743412-4846-43DC-BBA4-3392D2BF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20755336-BDF0-4C99-9ED3-694105779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041E13AB-68DC-417D-A3B3-59B64AFE8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4A84-2F44-4EC0-ABC7-B2396DA6BA1B}" type="datetime1">
              <a:rPr lang="cs-CZ" smtClean="0"/>
              <a:t>29. 4. 2022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FE5786CE-6FC5-4856-88EB-7C63E99E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7FC30619-54CC-4DB0-9652-7AB72AD0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16F-F1DD-4189-84BF-FB76652606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73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F80912F-7206-48FA-81F9-4CB28C0D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B9A97B90-B2D5-40AF-B82C-42542D073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78F1A191-04C4-4D47-AFBA-AB863E0F3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678D7EC4-8936-468B-B549-DD3AC17AD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3F093FB-338D-4D87-B32C-859EAD045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4DEF2FBE-69E8-4BE4-9704-CAFBB668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DD55-4B2A-4216-A3D1-3280F0762259}" type="datetime1">
              <a:rPr lang="cs-CZ" smtClean="0"/>
              <a:t>29. 4. 2022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1B2E5142-8C0C-4A75-AA1D-06527AED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EBF50D4D-12BB-4C62-8A44-665DE9FA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16F-F1DD-4189-84BF-FB76652606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77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379E852-A859-4229-B900-38B1594A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02AFD90F-CE78-4193-BB86-9C7A67CB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6641-1043-49C8-A3C5-A3353B39BF5F}" type="datetime1">
              <a:rPr lang="cs-CZ" smtClean="0"/>
              <a:t>29. 4. 2022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71BCFD46-2002-40C4-9DC7-9812EEBB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B530ECF8-C919-4D11-A76D-DBDDD37F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16F-F1DD-4189-84BF-FB76652606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39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0989F4EE-BADB-4BC7-97AA-26B8E53A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E7F5-AC1E-42DD-8FEB-8E8D39454625}" type="datetime1">
              <a:rPr lang="cs-CZ" smtClean="0"/>
              <a:t>29. 4. 2022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029BCE3A-7C54-471A-96B6-89F1C875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3128C1F1-3696-47CE-8602-33E1EF60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16F-F1DD-4189-84BF-FB76652606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68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B555112-FEFD-478B-A83F-8C3B0819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5A2C039-BDDA-4EB8-9FA5-F9C08DFAE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7512B356-B216-4D30-8FAC-B588F4E24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E032AC78-F9B6-414D-BA3B-68AF3E43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F0DD-0792-437B-A646-10DC69DDBC33}" type="datetime1">
              <a:rPr lang="cs-CZ" smtClean="0"/>
              <a:t>29. 4. 2022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A80D85F0-E164-4344-929F-9893590D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26FBB64A-D967-40A7-BFCD-E6F1AA07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16F-F1DD-4189-84BF-FB76652606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3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EBF440E-3A18-468D-AA8C-6D4C02CA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BEFA4B48-6FE5-4D57-AC81-E271570A8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239119F8-9191-47D8-8C57-34CDB3B80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555809B2-F653-41AD-886A-C9B4BE6F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C10-6468-4308-974F-84D466B019F0}" type="datetime1">
              <a:rPr lang="cs-CZ" smtClean="0"/>
              <a:t>29. 4. 2022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E9C03D4E-9D24-4F03-ACBC-3BF88226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6380E0F5-46BB-4D62-A1E5-FD8926E2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16F-F1DD-4189-84BF-FB76652606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60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78031B2F-BBE3-4A40-863A-B97331E5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3456A33C-9960-4E9B-B885-F9F8E1C21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9EF10BB-1995-48C5-9137-8E55A56FB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1996-83CF-47A8-908C-786FAEF547D8}" type="datetime1">
              <a:rPr lang="cs-CZ" smtClean="0"/>
              <a:t>29. 4. 2022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D18B9CA-CF12-4CCB-BA37-C2C23D0B1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4C13053-ADA7-47CF-B75D-F6A193519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316F-F1DD-4189-84BF-FB76652606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8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OHKOlomouc" TargetMode="External"/><Relationship Id="rId2" Type="http://schemas.openxmlformats.org/officeDocument/2006/relationships/hyperlink" Target="http://www.hkol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1url.cz/BKxO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B8B2BCE-08B8-4EA8-A66A-2D031D27B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000" y="3003259"/>
            <a:ext cx="9720000" cy="1950295"/>
          </a:xfrm>
        </p:spPr>
        <p:txBody>
          <a:bodyPr>
            <a:normAutofit fontScale="90000"/>
          </a:bodyPr>
          <a:lstStyle/>
          <a:p>
            <a:r>
              <a:rPr lang="cs-CZ" sz="4800" b="1" dirty="0">
                <a:latin typeface="Century Gothic (Nadpisy)"/>
              </a:rPr>
              <a:t>Aktuální ekonomická situace</a:t>
            </a:r>
            <a:br>
              <a:rPr lang="cs-CZ" sz="4800" b="1" dirty="0">
                <a:latin typeface="Century Gothic (Nadpisy)"/>
              </a:rPr>
            </a:br>
            <a:r>
              <a:rPr lang="cs-CZ" sz="4800" b="1" dirty="0">
                <a:latin typeface="Century Gothic (Nadpisy)"/>
              </a:rPr>
              <a:t/>
            </a:r>
            <a:br>
              <a:rPr lang="cs-CZ" sz="4800" b="1" dirty="0">
                <a:latin typeface="Century Gothic (Nadpisy)"/>
              </a:rPr>
            </a:br>
            <a:r>
              <a:rPr lang="cs-CZ" sz="4800" b="1" dirty="0">
                <a:latin typeface="Century Gothic (Nadpisy)"/>
              </a:rPr>
              <a:t>Svaz podnikatelů ve stavebnictví</a:t>
            </a:r>
            <a:endParaRPr lang="cs-CZ" sz="4800" b="1" i="1" dirty="0">
              <a:latin typeface="Century Gothic (Nadpisy)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A6C66A60-4A48-42A3-AC42-10A983FC3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298" y="5872294"/>
            <a:ext cx="11007405" cy="985706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latin typeface="Century Gothic (Základní text)"/>
              </a:rPr>
              <a:t>PhDr. Radim Kašpar, MBA 				</a:t>
            </a:r>
            <a:r>
              <a:rPr lang="cs-CZ" sz="2000" b="1" dirty="0">
                <a:latin typeface="Century Gothic (Základní text)"/>
                <a:hlinkClick r:id="rId2"/>
              </a:rPr>
              <a:t>www.hkol.cz</a:t>
            </a:r>
            <a:r>
              <a:rPr lang="cs-CZ" sz="2000" b="1" dirty="0">
                <a:latin typeface="Century Gothic (Základní text)"/>
              </a:rPr>
              <a:t> 	</a:t>
            </a:r>
            <a:r>
              <a:rPr lang="cs-CZ" sz="2000" dirty="0">
                <a:latin typeface="Century Gothic (Základní text)"/>
              </a:rPr>
              <a:t/>
            </a:r>
            <a:br>
              <a:rPr lang="cs-CZ" sz="2000" dirty="0">
                <a:latin typeface="Century Gothic (Základní text)"/>
              </a:rPr>
            </a:br>
            <a:r>
              <a:rPr lang="cs-CZ" sz="2000" i="1" dirty="0">
                <a:latin typeface="Century Gothic (Základní text)"/>
              </a:rPr>
              <a:t>31.03.2022						</a:t>
            </a:r>
            <a:r>
              <a:rPr lang="cs-CZ" sz="2000" b="1" dirty="0">
                <a:latin typeface="Century Gothic (Základní text)"/>
                <a:hlinkClick r:id="rId3"/>
              </a:rPr>
              <a:t>www.facebook.com/OHKOlomouc</a:t>
            </a:r>
            <a:r>
              <a:rPr lang="cs-CZ" sz="2000" b="1" dirty="0">
                <a:latin typeface="Century Gothic (Základní text)"/>
              </a:rPr>
              <a:t> </a:t>
            </a:r>
            <a:endParaRPr lang="cs-CZ" sz="2000" i="1" dirty="0">
              <a:latin typeface="Century Gothic (Základní text)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FA8F2A78-BC56-4F4A-8D7C-A6D5FAE9B0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52" b="13026"/>
          <a:stretch/>
        </p:blipFill>
        <p:spPr>
          <a:xfrm>
            <a:off x="-1" y="0"/>
            <a:ext cx="12192000" cy="24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2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04279FC-852D-433C-B47D-D56D89CE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466364"/>
            <a:ext cx="10800000" cy="82294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Century Gothic (Nadpisy)"/>
              </a:rPr>
              <a:t>Aktuální situace - Ukrajina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CF1968C-2BEC-4514-84F3-2278FE77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3258000"/>
            <a:ext cx="10800000" cy="3600000"/>
          </a:xfrm>
        </p:spPr>
        <p:txBody>
          <a:bodyPr>
            <a:noAutofit/>
          </a:bodyPr>
          <a:lstStyle/>
          <a:p>
            <a:pPr algn="just"/>
            <a:r>
              <a:rPr lang="cs-CZ" sz="2200" dirty="0">
                <a:latin typeface="Century Gothic (Základní text)"/>
              </a:rPr>
              <a:t>Uprchlíci z Ukrajiny jsou již ode dne vstupu na území ČR pojištěnci veřejného zdravotního pojištění</a:t>
            </a:r>
          </a:p>
          <a:p>
            <a:pPr algn="just"/>
            <a:r>
              <a:rPr lang="cs-CZ" sz="2200" dirty="0">
                <a:latin typeface="Century Gothic (Základní text)"/>
              </a:rPr>
              <a:t>Uprchlíci z Ukrajiny (držitelé dočasné ochrany) budou vnímáni jako lidé s trvalým pobytem a budou mít volný vstup na trh práce. Zaměstnavatel musí o jejich nástupu do zaměstnání pouze informovat krajskou pobočku ÚP.</a:t>
            </a:r>
          </a:p>
          <a:p>
            <a:pPr algn="just"/>
            <a:r>
              <a:rPr lang="cs-CZ" sz="2200" dirty="0">
                <a:latin typeface="Century Gothic (Základní text)"/>
              </a:rPr>
              <a:t>Zejména ženy</a:t>
            </a:r>
          </a:p>
          <a:p>
            <a:pPr algn="just"/>
            <a:r>
              <a:rPr lang="cs-CZ" sz="2200" dirty="0">
                <a:latin typeface="Century Gothic (Základní text)"/>
              </a:rPr>
              <a:t>Není zcela přehled o struktuře / kvalifikaci</a:t>
            </a:r>
          </a:p>
          <a:p>
            <a:pPr algn="just"/>
            <a:r>
              <a:rPr lang="cs-CZ" sz="2200" dirty="0">
                <a:latin typeface="Century Gothic (Základní text)"/>
              </a:rPr>
              <a:t>Pokojská, pradlena, recepční, švadlena, operátorské pozice, kuchařka, servírka, stavebnictví…ale také lékařky, IT, učitelky  </a:t>
            </a:r>
          </a:p>
          <a:p>
            <a:pPr algn="just"/>
            <a:endParaRPr lang="cs-CZ" sz="2200" dirty="0">
              <a:latin typeface="Century Gothic (Základní text)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A4543F0-62BC-4449-A3F7-BB7AC2FAA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2" b="13026"/>
          <a:stretch/>
        </p:blipFill>
        <p:spPr>
          <a:xfrm>
            <a:off x="0" y="0"/>
            <a:ext cx="12192000" cy="24663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2455530-BBA0-4680-AD9D-F1D08458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12316F-F1DD-4189-84BF-FB766526065D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69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04279FC-852D-433C-B47D-D56D89CE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466364"/>
            <a:ext cx="10800000" cy="82294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Century Gothic (Nadpisy)"/>
              </a:rPr>
              <a:t>Aktuální situace - Ukrajina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CF1968C-2BEC-4514-84F3-2278FE77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3258000"/>
            <a:ext cx="10800000" cy="3600000"/>
          </a:xfrm>
        </p:spPr>
        <p:txBody>
          <a:bodyPr>
            <a:noAutofit/>
          </a:bodyPr>
          <a:lstStyle/>
          <a:p>
            <a:pPr algn="just"/>
            <a:r>
              <a:rPr lang="cs-CZ" sz="2200" dirty="0">
                <a:latin typeface="Century Gothic (Základní text)"/>
              </a:rPr>
              <a:t>KACPU (Krajské asistenční centrum pomoci Ukrajině)</a:t>
            </a:r>
          </a:p>
          <a:p>
            <a:pPr algn="just"/>
            <a:endParaRPr lang="cs-CZ" sz="2200" dirty="0">
              <a:latin typeface="Century Gothic (Základní text)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A4543F0-62BC-4449-A3F7-BB7AC2FAA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2" b="13026"/>
          <a:stretch/>
        </p:blipFill>
        <p:spPr>
          <a:xfrm>
            <a:off x="0" y="0"/>
            <a:ext cx="12192000" cy="24663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2455530-BBA0-4680-AD9D-F1D08458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12316F-F1DD-4189-84BF-FB766526065D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38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04279FC-852D-433C-B47D-D56D89CE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466364"/>
            <a:ext cx="10800000" cy="82294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Century Gothic (Nadpisy)"/>
              </a:rPr>
              <a:t>Aktuální situace - Ukrajina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CF1968C-2BEC-4514-84F3-2278FE77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1" y="3258000"/>
            <a:ext cx="5154384" cy="3600000"/>
          </a:xfrm>
        </p:spPr>
        <p:txBody>
          <a:bodyPr>
            <a:noAutofit/>
          </a:bodyPr>
          <a:lstStyle/>
          <a:p>
            <a:pPr algn="just"/>
            <a:r>
              <a:rPr lang="cs-CZ" sz="2200" dirty="0">
                <a:latin typeface="Century Gothic (Základní text)"/>
              </a:rPr>
              <a:t>spuštění ostrého provozu platformy </a:t>
            </a:r>
            <a:r>
              <a:rPr lang="cs-CZ" sz="2200" b="1" dirty="0">
                <a:latin typeface="Century Gothic (Základní text)"/>
              </a:rPr>
              <a:t>Jobs4ua</a:t>
            </a:r>
            <a:r>
              <a:rPr lang="cs-CZ" sz="2200" dirty="0">
                <a:latin typeface="Century Gothic (Základní text)"/>
              </a:rPr>
              <a:t>, kterou připravila Agentura CzechInvest ve spolupráci s Hospodářskou komorou ČR a dalšími partnery. Cílem platformy je zprostředkování nabídky práce ukrajinským pracovníkům ze strany firem.</a:t>
            </a:r>
          </a:p>
          <a:p>
            <a:pPr algn="just"/>
            <a:endParaRPr lang="cs-CZ" sz="2200" dirty="0">
              <a:latin typeface="Century Gothic (Základní text)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A4543F0-62BC-4449-A3F7-BB7AC2FAA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2" b="13026"/>
          <a:stretch/>
        </p:blipFill>
        <p:spPr>
          <a:xfrm>
            <a:off x="0" y="0"/>
            <a:ext cx="12192000" cy="24663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2455530-BBA0-4680-AD9D-F1D08458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12316F-F1DD-4189-84BF-FB766526065D}" type="slidenum">
              <a:rPr lang="cs-CZ" smtClean="0"/>
              <a:t>12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45E38426-6F38-4ADC-A8FF-CFD48F166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42" t="10746" r="1991" b="2409"/>
          <a:stretch/>
        </p:blipFill>
        <p:spPr>
          <a:xfrm>
            <a:off x="6341617" y="3289305"/>
            <a:ext cx="5593010" cy="33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0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A4543F0-62BC-4449-A3F7-BB7AC2FAA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2" b="13026"/>
          <a:stretch/>
        </p:blipFill>
        <p:spPr>
          <a:xfrm>
            <a:off x="0" y="0"/>
            <a:ext cx="12192000" cy="24663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2455530-BBA0-4680-AD9D-F1D08458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12316F-F1DD-4189-84BF-FB766526065D}" type="slidenum">
              <a:rPr lang="cs-CZ" smtClean="0"/>
              <a:t>13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14D594F0-0F65-4C7A-AF5A-22FEABC85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46" r="1043" b="8011"/>
          <a:stretch/>
        </p:blipFill>
        <p:spPr>
          <a:xfrm>
            <a:off x="4661387" y="2831976"/>
            <a:ext cx="7530613" cy="339127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48C03851-5472-4795-9B41-BA298BA09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84" t="11547" r="18228" b="3959"/>
          <a:stretch/>
        </p:blipFill>
        <p:spPr>
          <a:xfrm>
            <a:off x="192660" y="2514356"/>
            <a:ext cx="5708824" cy="40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9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A4543F0-62BC-4449-A3F7-BB7AC2FAA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2" b="13026"/>
          <a:stretch/>
        </p:blipFill>
        <p:spPr>
          <a:xfrm>
            <a:off x="0" y="0"/>
            <a:ext cx="12192000" cy="24663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2455530-BBA0-4680-AD9D-F1D08458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12316F-F1DD-4189-84BF-FB766526065D}" type="slidenum">
              <a:rPr lang="cs-CZ" smtClean="0"/>
              <a:t>14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4F3137E2-4F10-4463-BD89-3D44D37EA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82" t="26088" r="22501" b="6811"/>
          <a:stretch/>
        </p:blipFill>
        <p:spPr>
          <a:xfrm>
            <a:off x="1450395" y="2572354"/>
            <a:ext cx="3607753" cy="414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F7BCA2F6-AE2B-4DC8-8CA9-392BDFCEF2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94" t="17283" r="25801" b="7344"/>
          <a:stretch/>
        </p:blipFill>
        <p:spPr>
          <a:xfrm>
            <a:off x="7133853" y="2572354"/>
            <a:ext cx="3421908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94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2">
            <a:extLst>
              <a:ext uri="{FF2B5EF4-FFF2-40B4-BE49-F238E27FC236}">
                <a16:creationId xmlns="" xmlns:a16="http://schemas.microsoft.com/office/drawing/2014/main" id="{48F34E71-88D9-433B-8537-166A9990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967" y="2362793"/>
            <a:ext cx="5737151" cy="2788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latin typeface="Century Gothic (Základní text)"/>
              </a:rPr>
              <a:t>Neváhejte mě kdykoliv kontaktovat, rád se o naší spolupráci pobavím. </a:t>
            </a:r>
          </a:p>
          <a:p>
            <a:pPr marL="0" indent="0" algn="ctr">
              <a:buNone/>
            </a:pPr>
            <a:r>
              <a:rPr lang="cs-CZ" b="1" i="0" dirty="0">
                <a:solidFill>
                  <a:srgbClr val="4285F4"/>
                </a:solidFill>
                <a:effectLst/>
                <a:latin typeface="Courier New" panose="02070309020205020404" pitchFamily="49" charset="0"/>
                <a:hlinkClick r:id="rId2"/>
              </a:rPr>
              <a:t>https://1url.cz/BKxOh</a:t>
            </a:r>
            <a:r>
              <a:rPr lang="cs-CZ" b="1" i="0" dirty="0">
                <a:solidFill>
                  <a:srgbClr val="4285F4"/>
                </a:solidFill>
                <a:effectLst/>
                <a:latin typeface="Courier New" panose="02070309020205020404" pitchFamily="49" charset="0"/>
              </a:rPr>
              <a:t> </a:t>
            </a:r>
            <a:endParaRPr lang="cs-CZ" b="1" dirty="0">
              <a:latin typeface="Century Gothic (Základní text)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91C045A3-6F89-4226-86CF-30B07F794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422" y="0"/>
            <a:ext cx="4829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04279FC-852D-433C-B47D-D56D89CE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466364"/>
            <a:ext cx="10800000" cy="82294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Century Gothic (Nadpisy)"/>
              </a:rPr>
              <a:t>Aktuální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CF1968C-2BEC-4514-84F3-2278FE77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3258000"/>
            <a:ext cx="10800000" cy="3600000"/>
          </a:xfrm>
        </p:spPr>
        <p:txBody>
          <a:bodyPr>
            <a:noAutofit/>
          </a:bodyPr>
          <a:lstStyle/>
          <a:p>
            <a:pPr algn="just"/>
            <a:r>
              <a:rPr lang="cs-CZ" sz="1800" dirty="0">
                <a:latin typeface="Century Gothic (Základní text)"/>
              </a:rPr>
              <a:t>Makroekonomický výhled je podle tuzemských analytiků výrazně jiný, než byl ještě před měsícem. Ekonomové oslovení v anketě </a:t>
            </a:r>
            <a:r>
              <a:rPr lang="cs-CZ" sz="1800" dirty="0" err="1">
                <a:latin typeface="Century Gothic (Základní text)"/>
              </a:rPr>
              <a:t>Newstreamu</a:t>
            </a:r>
            <a:r>
              <a:rPr lang="cs-CZ" sz="1800" dirty="0">
                <a:latin typeface="Century Gothic (Základní text)"/>
              </a:rPr>
              <a:t> očekávají dramatické zpomalení růstu ekonomiky. Kvůli konfliktu na Ukrajině a pádící inflaci není podle nich vyloučené, že se </a:t>
            </a:r>
            <a:r>
              <a:rPr lang="cs-CZ" sz="1800" b="1" dirty="0">
                <a:latin typeface="Century Gothic (Základní text)"/>
              </a:rPr>
              <a:t>letošní růst hrubého domácího produktu bude pohybovat těsně nad nulou</a:t>
            </a:r>
            <a:r>
              <a:rPr lang="cs-CZ" sz="1800" dirty="0">
                <a:latin typeface="Century Gothic (Základní text)"/>
              </a:rPr>
              <a:t>.</a:t>
            </a:r>
          </a:p>
          <a:p>
            <a:pPr algn="just"/>
            <a:r>
              <a:rPr lang="cs-CZ" sz="1800" dirty="0">
                <a:latin typeface="Century Gothic (Základní text)"/>
              </a:rPr>
              <a:t>Výrazné zpomalení růstu tuzemské </a:t>
            </a:r>
            <a:r>
              <a:rPr lang="cs-CZ" sz="1800" dirty="0" err="1">
                <a:latin typeface="Century Gothic (Základní text)"/>
              </a:rPr>
              <a:t>ekomomiky</a:t>
            </a:r>
            <a:r>
              <a:rPr lang="cs-CZ" sz="1800" dirty="0">
                <a:latin typeface="Century Gothic (Základní text)"/>
              </a:rPr>
              <a:t> očekává i ekonom České spořitelny Michal Skořepa. Růst HDP se podle něj bude pohybovat těsně nad nulou. </a:t>
            </a:r>
            <a:r>
              <a:rPr lang="cs-CZ" sz="1800" b="1" dirty="0">
                <a:latin typeface="Century Gothic (Základní text)"/>
              </a:rPr>
              <a:t>Roční inflace pak poroste výrazně nad deset procent</a:t>
            </a:r>
            <a:r>
              <a:rPr lang="cs-CZ" sz="1800" dirty="0">
                <a:latin typeface="Century Gothic (Základní text)"/>
              </a:rPr>
              <a:t>. Zřetelně horší pro letošek předpovídá i výsledky státního rozpočtu. </a:t>
            </a:r>
          </a:p>
          <a:p>
            <a:pPr algn="just"/>
            <a:r>
              <a:rPr lang="cs-CZ" sz="1800" dirty="0">
                <a:latin typeface="Century Gothic (Základní text)"/>
              </a:rPr>
              <a:t>„Zhoršení ekonomického růstu bude dáno </a:t>
            </a:r>
            <a:r>
              <a:rPr lang="cs-CZ" sz="1800" b="1" dirty="0">
                <a:latin typeface="Century Gothic (Základní text)"/>
              </a:rPr>
              <a:t>ani ne tak propadem vývozů na Ukrajinu a do Ruska, jako spíš prudkým růstem cen energií a potížemi s dostupností některých důležitých vstupů, ať už je to železná ruda, některé vzácné kovy, kabely, dřevo nebo třeba pšenice</a:t>
            </a:r>
            <a:r>
              <a:rPr lang="cs-CZ" sz="1800" dirty="0">
                <a:latin typeface="Century Gothic (Základní text)"/>
              </a:rPr>
              <a:t>,“ dodává Skořepa.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A4543F0-62BC-4449-A3F7-BB7AC2FAA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2" b="13026"/>
          <a:stretch/>
        </p:blipFill>
        <p:spPr>
          <a:xfrm>
            <a:off x="0" y="0"/>
            <a:ext cx="12192000" cy="24663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2455530-BBA0-4680-AD9D-F1D08458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12316F-F1DD-4189-84BF-FB766526065D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46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04279FC-852D-433C-B47D-D56D89CE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466364"/>
            <a:ext cx="10800000" cy="82294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Century Gothic (Nadpisy)"/>
              </a:rPr>
              <a:t>Aktuální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CF1968C-2BEC-4514-84F3-2278FE77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3258000"/>
            <a:ext cx="10800000" cy="3600000"/>
          </a:xfrm>
        </p:spPr>
        <p:txBody>
          <a:bodyPr>
            <a:noAutofit/>
          </a:bodyPr>
          <a:lstStyle/>
          <a:p>
            <a:pPr algn="just"/>
            <a:r>
              <a:rPr lang="cs-CZ" sz="2200" dirty="0">
                <a:latin typeface="Century Gothic (Základní text)"/>
              </a:rPr>
              <a:t>Dramatické snížení hospodářského růstu vlivem vysoké inflace očekává rovněž guvernér ČNB Jiří Rusnok. „Budeme rádi za černou nulu už na konci tohoto roku. </a:t>
            </a:r>
            <a:r>
              <a:rPr lang="cs-CZ" sz="2200" b="1" dirty="0">
                <a:latin typeface="Century Gothic (Základní text)"/>
              </a:rPr>
              <a:t>Promítne se to bohužel zejména do roku 2023</a:t>
            </a:r>
            <a:r>
              <a:rPr lang="cs-CZ" sz="2200" dirty="0">
                <a:latin typeface="Century Gothic (Základní text)"/>
              </a:rPr>
              <a:t>,“ uvedl guvernér. </a:t>
            </a:r>
          </a:p>
          <a:p>
            <a:pPr algn="just"/>
            <a:endParaRPr lang="cs-CZ" sz="2200" dirty="0">
              <a:latin typeface="Century Gothic (Základní text)"/>
            </a:endParaRPr>
          </a:p>
          <a:p>
            <a:pPr algn="just"/>
            <a:r>
              <a:rPr lang="cs-CZ" sz="2200" dirty="0">
                <a:latin typeface="Century Gothic (Základní text)"/>
              </a:rPr>
              <a:t>K válečnému konfliktu se podle něj přidávají předešlé </a:t>
            </a:r>
            <a:r>
              <a:rPr lang="cs-CZ" sz="2200" b="1" dirty="0">
                <a:latin typeface="Century Gothic (Základní text)"/>
              </a:rPr>
              <a:t>problémy v dodavatelských řetězcích. Upozornil i na propad reálných mezd až o osm procent</a:t>
            </a:r>
            <a:r>
              <a:rPr lang="cs-CZ" sz="2200" dirty="0">
                <a:latin typeface="Century Gothic (Základní text)"/>
              </a:rPr>
              <a:t>. Tato kombinace podle něj představuje mimořádný </a:t>
            </a:r>
            <a:r>
              <a:rPr lang="cs-CZ" sz="2200" b="1" dirty="0">
                <a:latin typeface="Century Gothic (Základní text)"/>
              </a:rPr>
              <a:t>šok, jaký česká ekonomika v podstatě nezažila 30 let</a:t>
            </a:r>
            <a:r>
              <a:rPr lang="cs-CZ" sz="2200" dirty="0">
                <a:latin typeface="Century Gothic (Základní text)"/>
              </a:rPr>
              <a:t>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A4543F0-62BC-4449-A3F7-BB7AC2FAA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2" b="13026"/>
          <a:stretch/>
        </p:blipFill>
        <p:spPr>
          <a:xfrm>
            <a:off x="0" y="0"/>
            <a:ext cx="12192000" cy="24663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2455530-BBA0-4680-AD9D-F1D08458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12316F-F1DD-4189-84BF-FB766526065D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91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04279FC-852D-433C-B47D-D56D89CE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466364"/>
            <a:ext cx="10800000" cy="82294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Century Gothic (Nadpisy)"/>
              </a:rPr>
              <a:t>Aktuální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CF1968C-2BEC-4514-84F3-2278FE77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3258000"/>
            <a:ext cx="10800000" cy="3600000"/>
          </a:xfrm>
        </p:spPr>
        <p:txBody>
          <a:bodyPr>
            <a:noAutofit/>
          </a:bodyPr>
          <a:lstStyle/>
          <a:p>
            <a:pPr algn="just"/>
            <a:endParaRPr lang="cs-CZ" sz="2200" dirty="0">
              <a:latin typeface="Century Gothic (Základní text)"/>
            </a:endParaRPr>
          </a:p>
          <a:p>
            <a:pPr algn="just"/>
            <a:endParaRPr lang="cs-CZ" sz="2200" dirty="0">
              <a:latin typeface="Century Gothic (Základní text)"/>
            </a:endParaRPr>
          </a:p>
          <a:p>
            <a:pPr algn="just"/>
            <a:endParaRPr lang="cs-CZ" sz="2200" dirty="0">
              <a:latin typeface="Century Gothic (Základní text)"/>
            </a:endParaRPr>
          </a:p>
          <a:p>
            <a:endParaRPr lang="cs-CZ" sz="2200" dirty="0">
              <a:latin typeface="Century Gothic (Základní text)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A4543F0-62BC-4449-A3F7-BB7AC2FAA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2" b="13026"/>
          <a:stretch/>
        </p:blipFill>
        <p:spPr>
          <a:xfrm>
            <a:off x="0" y="0"/>
            <a:ext cx="12192000" cy="24663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2455530-BBA0-4680-AD9D-F1D08458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12316F-F1DD-4189-84BF-FB766526065D}" type="slidenum">
              <a:rPr lang="cs-CZ" smtClean="0"/>
              <a:t>4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618A0235-B62B-4205-8027-2D2232A57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93" t="21152" r="21141" b="38827"/>
          <a:stretch/>
        </p:blipFill>
        <p:spPr>
          <a:xfrm>
            <a:off x="2160189" y="3289305"/>
            <a:ext cx="5575178" cy="30858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CA41B1B3-E69A-4A5F-BFB0-C418472FED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08" t="29423" r="45097" b="5743"/>
          <a:stretch/>
        </p:blipFill>
        <p:spPr>
          <a:xfrm>
            <a:off x="9199556" y="2892875"/>
            <a:ext cx="264444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1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04279FC-852D-433C-B47D-D56D89CE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466364"/>
            <a:ext cx="10800000" cy="82294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Century Gothic (Nadpisy)"/>
              </a:rPr>
              <a:t>Aktuální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CF1968C-2BEC-4514-84F3-2278FE77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3258000"/>
            <a:ext cx="10800000" cy="3600000"/>
          </a:xfrm>
        </p:spPr>
        <p:txBody>
          <a:bodyPr>
            <a:noAutofit/>
          </a:bodyPr>
          <a:lstStyle/>
          <a:p>
            <a:pPr algn="just"/>
            <a:r>
              <a:rPr lang="cs-CZ" sz="2200" dirty="0">
                <a:latin typeface="Century Gothic (Základní text)"/>
              </a:rPr>
              <a:t>Česká republika tradiční </a:t>
            </a:r>
            <a:r>
              <a:rPr lang="cs-CZ" sz="2200" u="sng" dirty="0">
                <a:latin typeface="Century Gothic (Základní text)"/>
              </a:rPr>
              <a:t>stagflaci</a:t>
            </a:r>
            <a:r>
              <a:rPr lang="cs-CZ" sz="2200" dirty="0">
                <a:latin typeface="Century Gothic (Základní text)"/>
              </a:rPr>
              <a:t> ještě nezažila. „Prožila ji pouze ve skryté podobě v osmdesátých letech v rámci centrálně plánované ekonomiky a pak jako součást reformních opatření na začátku devadesátých let,“ říká ekonom České spořitelny Petr Zahradník.</a:t>
            </a:r>
          </a:p>
          <a:p>
            <a:pPr algn="just"/>
            <a:r>
              <a:rPr lang="cs-CZ" sz="2200" dirty="0">
                <a:latin typeface="Century Gothic (Základní text)"/>
              </a:rPr>
              <a:t>Něco podobného by se mohlo nyní zopakovat, pokud sankce nebo válka samotná naruší globální tok </a:t>
            </a:r>
            <a:r>
              <a:rPr lang="cs-CZ" sz="2200" b="1" dirty="0">
                <a:latin typeface="Century Gothic (Základní text)"/>
              </a:rPr>
              <a:t>ruské nebo ukrajinské ropy, plynu, pšenice, kukuřice a dalších komodit</a:t>
            </a:r>
            <a:r>
              <a:rPr lang="cs-CZ" sz="2200" dirty="0">
                <a:latin typeface="Century Gothic (Základní text)"/>
              </a:rPr>
              <a:t>, což by ještě zvýšilo inflační tlaky.</a:t>
            </a:r>
          </a:p>
          <a:p>
            <a:pPr algn="just"/>
            <a:endParaRPr lang="cs-CZ" sz="2200" dirty="0">
              <a:latin typeface="Century Gothic (Základní text)"/>
            </a:endParaRPr>
          </a:p>
          <a:p>
            <a:pPr algn="just"/>
            <a:endParaRPr lang="cs-CZ" sz="2200" dirty="0">
              <a:latin typeface="Century Gothic (Základní text)"/>
            </a:endParaRPr>
          </a:p>
          <a:p>
            <a:pPr algn="just"/>
            <a:endParaRPr lang="cs-CZ" sz="2200" dirty="0">
              <a:latin typeface="Century Gothic (Základní text)"/>
            </a:endParaRPr>
          </a:p>
          <a:p>
            <a:endParaRPr lang="cs-CZ" sz="2200" dirty="0">
              <a:latin typeface="Century Gothic (Základní text)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A4543F0-62BC-4449-A3F7-BB7AC2FAA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2" b="13026"/>
          <a:stretch/>
        </p:blipFill>
        <p:spPr>
          <a:xfrm>
            <a:off x="0" y="0"/>
            <a:ext cx="12192000" cy="24663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2455530-BBA0-4680-AD9D-F1D08458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12316F-F1DD-4189-84BF-FB766526065D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92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04279FC-852D-433C-B47D-D56D89CE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466364"/>
            <a:ext cx="10800000" cy="82294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Century Gothic (Nadpisy)"/>
              </a:rPr>
              <a:t>Aktuální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CF1968C-2BEC-4514-84F3-2278FE77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3258000"/>
            <a:ext cx="10800000" cy="3600000"/>
          </a:xfrm>
        </p:spPr>
        <p:txBody>
          <a:bodyPr>
            <a:noAutofit/>
          </a:bodyPr>
          <a:lstStyle/>
          <a:p>
            <a:pPr algn="just"/>
            <a:r>
              <a:rPr lang="cs-CZ" sz="2200" dirty="0">
                <a:latin typeface="Century Gothic (Základní text)"/>
              </a:rPr>
              <a:t>Energie, pohonné hmoty (</a:t>
            </a:r>
            <a:r>
              <a:rPr lang="cs-CZ" sz="2200" dirty="0" err="1">
                <a:latin typeface="Century Gothic (Základní text)"/>
              </a:rPr>
              <a:t>Grean</a:t>
            </a:r>
            <a:r>
              <a:rPr lang="cs-CZ" sz="2200" dirty="0">
                <a:latin typeface="Century Gothic (Základní text)"/>
              </a:rPr>
              <a:t> </a:t>
            </a:r>
            <a:r>
              <a:rPr lang="cs-CZ" sz="2200" dirty="0" err="1">
                <a:latin typeface="Century Gothic (Základní text)"/>
              </a:rPr>
              <a:t>Deal</a:t>
            </a:r>
            <a:r>
              <a:rPr lang="cs-CZ" sz="2200" dirty="0">
                <a:latin typeface="Century Gothic (Základní text)"/>
              </a:rPr>
              <a:t>)</a:t>
            </a:r>
          </a:p>
          <a:p>
            <a:pPr marL="0" indent="0" algn="just">
              <a:buNone/>
            </a:pPr>
            <a:r>
              <a:rPr lang="cs-CZ" sz="2200" dirty="0">
                <a:latin typeface="Century Gothic (Základní text)"/>
              </a:rPr>
              <a:t>3.3. Hospodářská komora České republiky v souvislosti s rostoucími cenami pohonných hmot u českých čerpacích stanic doporučuje vládě, aby stát uplatnil svá vlastnická práva ve firmě ČEPRO, který je jedním z největších velkoobchodníků s palivy v České republice a zároveň provozuje síť s 200 čerpacími stanicemi, čímž by ovlivnil cenu pohonných hmot na trhu.</a:t>
            </a:r>
          </a:p>
          <a:p>
            <a:pPr algn="just"/>
            <a:r>
              <a:rPr lang="cs-CZ" sz="2200" dirty="0">
                <a:latin typeface="Century Gothic (Základní text)"/>
              </a:rPr>
              <a:t>Materiál (nikl, hliník, zlato, železo, čipy, )</a:t>
            </a:r>
          </a:p>
          <a:p>
            <a:pPr algn="just"/>
            <a:r>
              <a:rPr lang="cs-CZ" sz="2200" dirty="0">
                <a:latin typeface="Century Gothic (Základní text)"/>
              </a:rPr>
              <a:t>Inflace</a:t>
            </a:r>
          </a:p>
          <a:p>
            <a:pPr algn="just"/>
            <a:r>
              <a:rPr lang="cs-CZ" sz="2200" dirty="0">
                <a:latin typeface="Century Gothic (Základní text)"/>
              </a:rPr>
              <a:t>Sankce, Rusko… problémy dodavatelské řetězce</a:t>
            </a:r>
          </a:p>
          <a:p>
            <a:endParaRPr lang="cs-CZ" sz="2200" dirty="0">
              <a:latin typeface="Century Gothic (Základní text)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A4543F0-62BC-4449-A3F7-BB7AC2FAA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2" b="13026"/>
          <a:stretch/>
        </p:blipFill>
        <p:spPr>
          <a:xfrm>
            <a:off x="0" y="0"/>
            <a:ext cx="12192000" cy="24663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2455530-BBA0-4680-AD9D-F1D08458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12316F-F1DD-4189-84BF-FB766526065D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97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04279FC-852D-433C-B47D-D56D89CE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466364"/>
            <a:ext cx="10800000" cy="82294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Century Gothic (Nadpisy)"/>
              </a:rPr>
              <a:t>Aktuální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CF1968C-2BEC-4514-84F3-2278FE77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3258000"/>
            <a:ext cx="10800000" cy="3600000"/>
          </a:xfrm>
        </p:spPr>
        <p:txBody>
          <a:bodyPr>
            <a:noAutofit/>
          </a:bodyPr>
          <a:lstStyle/>
          <a:p>
            <a:pPr algn="just"/>
            <a:r>
              <a:rPr lang="cs-CZ" sz="2200" b="1" dirty="0">
                <a:latin typeface="Century Gothic (Základní text)"/>
              </a:rPr>
              <a:t>Dopady války na Ukrajině pociťuje nebo očekává 90 procent českých podniků. Téměř každý druhý v jejím důsledku zaznamenává problémy s dodavatelskými řetězci, zvýšené náklady kvůli zdražování energií cítí prakticky všichni</a:t>
            </a:r>
            <a:r>
              <a:rPr lang="cs-CZ" sz="2200" dirty="0">
                <a:latin typeface="Century Gothic (Základní text)"/>
              </a:rPr>
              <a:t>. </a:t>
            </a:r>
          </a:p>
          <a:p>
            <a:pPr algn="just"/>
            <a:r>
              <a:rPr lang="cs-CZ" sz="2200" dirty="0">
                <a:latin typeface="Century Gothic (Základní text)"/>
              </a:rPr>
              <a:t>Problémy s dodavatelskými řetězy i úbytek poptávky nejvíce zasáhly velké výrobní firmy, v první řadě automobilový průmysl včetně dodavatelů. Na 83 procent firem z této branže má kvůli válce problémy s dodavatelskými řetězci a 66 procent pociťuje pokles poptávky.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A4543F0-62BC-4449-A3F7-BB7AC2FAA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2" b="13026"/>
          <a:stretch/>
        </p:blipFill>
        <p:spPr>
          <a:xfrm>
            <a:off x="0" y="0"/>
            <a:ext cx="12192000" cy="24663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2455530-BBA0-4680-AD9D-F1D08458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12316F-F1DD-4189-84BF-FB766526065D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7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04279FC-852D-433C-B47D-D56D89CE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466364"/>
            <a:ext cx="10800000" cy="82294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Century Gothic (Nadpisy)"/>
              </a:rPr>
              <a:t>Aktuální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CF1968C-2BEC-4514-84F3-2278FE77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3258000"/>
            <a:ext cx="10800000" cy="3600000"/>
          </a:xfrm>
        </p:spPr>
        <p:txBody>
          <a:bodyPr>
            <a:noAutofit/>
          </a:bodyPr>
          <a:lstStyle/>
          <a:p>
            <a:pPr algn="just"/>
            <a:r>
              <a:rPr lang="cs-CZ" sz="2200" dirty="0">
                <a:latin typeface="Century Gothic (Základní text)"/>
              </a:rPr>
              <a:t>Již 25.8.2021 dopis na HK ČR (veřejné zakázky / vysoutěžené ceny / nárůst cen vstupů)…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A4543F0-62BC-4449-A3F7-BB7AC2FAA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2" b="13026"/>
          <a:stretch/>
        </p:blipFill>
        <p:spPr>
          <a:xfrm>
            <a:off x="0" y="0"/>
            <a:ext cx="12192000" cy="24663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2455530-BBA0-4680-AD9D-F1D08458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12316F-F1DD-4189-84BF-FB766526065D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11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04279FC-852D-433C-B47D-D56D89CE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466364"/>
            <a:ext cx="10800000" cy="82294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Century Gothic (Nadpisy)"/>
              </a:rPr>
              <a:t>Aktuální situace - Ukrajina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CF1968C-2BEC-4514-84F3-2278FE77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3258000"/>
            <a:ext cx="10800000" cy="3600000"/>
          </a:xfrm>
        </p:spPr>
        <p:txBody>
          <a:bodyPr>
            <a:noAutofit/>
          </a:bodyPr>
          <a:lstStyle/>
          <a:p>
            <a:pPr algn="just"/>
            <a:r>
              <a:rPr lang="cs-CZ" sz="2200" dirty="0">
                <a:latin typeface="Century Gothic (Základní text)"/>
              </a:rPr>
              <a:t>Počet uprchlíků cca 300 tis. </a:t>
            </a:r>
          </a:p>
          <a:p>
            <a:pPr algn="just"/>
            <a:r>
              <a:rPr lang="cs-CZ" sz="2200" dirty="0">
                <a:latin typeface="Century Gothic (Základní text)"/>
              </a:rPr>
              <a:t>Pracovní trh / ekonomika / školství / zdravotnictví / soc. systém atp. atp. </a:t>
            </a:r>
          </a:p>
          <a:p>
            <a:pPr algn="just"/>
            <a:r>
              <a:rPr lang="cs-CZ" sz="2200" dirty="0">
                <a:latin typeface="Century Gothic (Základní text)"/>
              </a:rPr>
              <a:t>Uprchlíci z Ukrajiny budou mají snazší přístup na pracovní trh. Pracovat mohou  bez pracovního povolení a zaměstnání získají bez překážek. </a:t>
            </a:r>
          </a:p>
          <a:p>
            <a:pPr algn="just"/>
            <a:r>
              <a:rPr lang="cs-CZ" sz="2200" dirty="0">
                <a:latin typeface="Century Gothic (Základní text)"/>
              </a:rPr>
              <a:t>Ukrajinci s vízem dočasné ochrany budou mít ohledně zaměstnání stejná práva jako cizinci s trvalým pobytem. Zaměstnavatelé nebudou muset prokazovat, že na danou pozici neúspěšně hledali tuzemského uchazeče. Uprchlíci budou moci získat postavení uchazeče o zaměstnání včetně nabídek rekvalifikace a poradenství. Tato úprava umožní úřadu práce aktivně napomáhat v začleňování těchto osob na tuzemský trh práce.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A4543F0-62BC-4449-A3F7-BB7AC2FAA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2" b="13026"/>
          <a:stretch/>
        </p:blipFill>
        <p:spPr>
          <a:xfrm>
            <a:off x="0" y="0"/>
            <a:ext cx="12192000" cy="24663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2455530-BBA0-4680-AD9D-F1D08458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12316F-F1DD-4189-84BF-FB766526065D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2726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777</Words>
  <Application>Microsoft Office PowerPoint</Application>
  <PresentationFormat>Širokoúhlá obrazovka</PresentationFormat>
  <Paragraphs>59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 (Nadpisy)</vt:lpstr>
      <vt:lpstr>Century Gothic (Základní text)</vt:lpstr>
      <vt:lpstr>Courier New</vt:lpstr>
      <vt:lpstr>Motiv Office</vt:lpstr>
      <vt:lpstr>Aktuální ekonomická situace  Svaz podnikatelů ve stavebnictví</vt:lpstr>
      <vt:lpstr>Aktuální situace</vt:lpstr>
      <vt:lpstr>Aktuální situace</vt:lpstr>
      <vt:lpstr>Aktuální situace</vt:lpstr>
      <vt:lpstr>Aktuální situace</vt:lpstr>
      <vt:lpstr>Aktuální situace</vt:lpstr>
      <vt:lpstr>Aktuální situace</vt:lpstr>
      <vt:lpstr>Aktuální situace</vt:lpstr>
      <vt:lpstr>Aktuální situace - Ukrajina</vt:lpstr>
      <vt:lpstr>Aktuální situace - Ukrajina</vt:lpstr>
      <vt:lpstr>Aktuální situace - Ukrajina</vt:lpstr>
      <vt:lpstr>Aktuální situace - Ukrajina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nabídka: Celoroční partnerství pro rok 2022</dc:title>
  <dc:creator>Radim Kašpar</dc:creator>
  <cp:lastModifiedBy>Jiří Hovorka</cp:lastModifiedBy>
  <cp:revision>32</cp:revision>
  <dcterms:created xsi:type="dcterms:W3CDTF">2021-08-30T07:13:03Z</dcterms:created>
  <dcterms:modified xsi:type="dcterms:W3CDTF">2022-04-29T12:02:24Z</dcterms:modified>
</cp:coreProperties>
</file>