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6" r:id="rId4"/>
    <p:sldId id="265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8" autoAdjust="0"/>
  </p:normalViewPr>
  <p:slideViewPr>
    <p:cSldViewPr snapToGrid="0">
      <p:cViewPr varScale="1">
        <p:scale>
          <a:sx n="87" d="100"/>
          <a:sy n="87" d="100"/>
        </p:scale>
        <p:origin x="60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6F1AA-7EA8-465B-BDFE-5E25395F1306}" type="datetimeFigureOut">
              <a:rPr lang="cs-CZ" smtClean="0"/>
              <a:t>8. 4. 2022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E86B7-AB61-4BAE-9734-A4BB5EE03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39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56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13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95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51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41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03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5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51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78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96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33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6241-23FA-433E-BC5E-B6745AA17B33}" type="datetimeFigureOut">
              <a:rPr lang="cs-CZ" smtClean="0"/>
              <a:t>8. 4. 2022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A9D7-F347-45B5-8D52-C851DE9BC2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15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90832" y="1562100"/>
            <a:ext cx="9609365" cy="2616200"/>
          </a:xfrm>
        </p:spPr>
        <p:txBody>
          <a:bodyPr>
            <a:normAutofit fontScale="90000"/>
          </a:bodyPr>
          <a:lstStyle/>
          <a:p>
            <a:r>
              <a:rPr lang="cs-CZ" sz="6700" dirty="0" smtClean="0"/>
              <a:t/>
            </a:r>
            <a:br>
              <a:rPr lang="cs-CZ" sz="6700" dirty="0" smtClean="0"/>
            </a:br>
            <a:r>
              <a:rPr lang="cs-CZ" sz="6700" dirty="0"/>
              <a:t/>
            </a:r>
            <a:br>
              <a:rPr lang="cs-CZ" sz="6700" dirty="0"/>
            </a:br>
            <a:r>
              <a:rPr lang="cs-CZ" sz="6700" b="1" dirty="0" smtClean="0"/>
              <a:t>Silnice a mosty II. a III. tříd </a:t>
            </a:r>
            <a:br>
              <a:rPr lang="cs-CZ" sz="6700" b="1" dirty="0" smtClean="0"/>
            </a:br>
            <a:r>
              <a:rPr lang="cs-CZ" sz="6700" b="1" dirty="0" smtClean="0"/>
              <a:t>v Olomouckém kraji</a:t>
            </a:r>
            <a:br>
              <a:rPr lang="cs-CZ" sz="6700" b="1" dirty="0" smtClean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2200" dirty="0" smtClean="0"/>
              <a:t>Ing. Petr Foltýnek – ředitel SSOK</a:t>
            </a:r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671" y="5832682"/>
            <a:ext cx="3599688" cy="61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9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 podle okresů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612" y="1863725"/>
            <a:ext cx="3152775" cy="33718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12" y="1863725"/>
            <a:ext cx="3105150" cy="33718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8837" y="1863725"/>
            <a:ext cx="320992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9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 podle okresů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1774825"/>
            <a:ext cx="3238500" cy="34861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6637" y="1774825"/>
            <a:ext cx="324802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2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 podle okresů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62" y="1762125"/>
            <a:ext cx="3076575" cy="32956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125" y="1762125"/>
            <a:ext cx="3114675" cy="33147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8229" y="1762125"/>
            <a:ext cx="3065571" cy="329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6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</a:t>
            </a:r>
            <a:r>
              <a:rPr lang="cs-CZ" b="1" dirty="0" smtClean="0"/>
              <a:t>silnic podle okresů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37" y="1690688"/>
            <a:ext cx="3248025" cy="34575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6137" y="1666876"/>
            <a:ext cx="328612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7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 </a:t>
            </a:r>
            <a:r>
              <a:rPr lang="cs-CZ" b="1" dirty="0" smtClean="0"/>
              <a:t>2016 - 2019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1" y="1966912"/>
            <a:ext cx="8285162" cy="39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8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 2016 - 2019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576" y="1766887"/>
            <a:ext cx="8767890" cy="413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6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 2016 - 2019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81175"/>
            <a:ext cx="8740775" cy="412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3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Stavebně technický stav mostů</a:t>
            </a:r>
            <a:endParaRPr lang="cs-CZ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924993"/>
              </p:ext>
            </p:extLst>
          </p:nvPr>
        </p:nvGraphicFramePr>
        <p:xfrm>
          <a:off x="838198" y="1690684"/>
          <a:ext cx="9632949" cy="3744915"/>
        </p:xfrm>
        <a:graphic>
          <a:graphicData uri="http://schemas.openxmlformats.org/drawingml/2006/table">
            <a:tbl>
              <a:tblPr/>
              <a:tblGrid>
                <a:gridCol w="1777105">
                  <a:extLst>
                    <a:ext uri="{9D8B030D-6E8A-4147-A177-3AD203B41FA5}">
                      <a16:colId xmlns:a16="http://schemas.microsoft.com/office/drawing/2014/main" xmlns="" val="2644061098"/>
                    </a:ext>
                  </a:extLst>
                </a:gridCol>
                <a:gridCol w="909459">
                  <a:extLst>
                    <a:ext uri="{9D8B030D-6E8A-4147-A177-3AD203B41FA5}">
                      <a16:colId xmlns:a16="http://schemas.microsoft.com/office/drawing/2014/main" xmlns="" val="210042740"/>
                    </a:ext>
                  </a:extLst>
                </a:gridCol>
                <a:gridCol w="909459">
                  <a:extLst>
                    <a:ext uri="{9D8B030D-6E8A-4147-A177-3AD203B41FA5}">
                      <a16:colId xmlns:a16="http://schemas.microsoft.com/office/drawing/2014/main" xmlns="" val="2098863189"/>
                    </a:ext>
                  </a:extLst>
                </a:gridCol>
                <a:gridCol w="909459">
                  <a:extLst>
                    <a:ext uri="{9D8B030D-6E8A-4147-A177-3AD203B41FA5}">
                      <a16:colId xmlns:a16="http://schemas.microsoft.com/office/drawing/2014/main" xmlns="" val="344418502"/>
                    </a:ext>
                  </a:extLst>
                </a:gridCol>
                <a:gridCol w="909459">
                  <a:extLst>
                    <a:ext uri="{9D8B030D-6E8A-4147-A177-3AD203B41FA5}">
                      <a16:colId xmlns:a16="http://schemas.microsoft.com/office/drawing/2014/main" xmlns="" val="1458072765"/>
                    </a:ext>
                  </a:extLst>
                </a:gridCol>
                <a:gridCol w="909459">
                  <a:extLst>
                    <a:ext uri="{9D8B030D-6E8A-4147-A177-3AD203B41FA5}">
                      <a16:colId xmlns:a16="http://schemas.microsoft.com/office/drawing/2014/main" xmlns="" val="2838132424"/>
                    </a:ext>
                  </a:extLst>
                </a:gridCol>
                <a:gridCol w="909459">
                  <a:extLst>
                    <a:ext uri="{9D8B030D-6E8A-4147-A177-3AD203B41FA5}">
                      <a16:colId xmlns:a16="http://schemas.microsoft.com/office/drawing/2014/main" xmlns="" val="3480867569"/>
                    </a:ext>
                  </a:extLst>
                </a:gridCol>
                <a:gridCol w="909459">
                  <a:extLst>
                    <a:ext uri="{9D8B030D-6E8A-4147-A177-3AD203B41FA5}">
                      <a16:colId xmlns:a16="http://schemas.microsoft.com/office/drawing/2014/main" xmlns="" val="1356187064"/>
                    </a:ext>
                  </a:extLst>
                </a:gridCol>
                <a:gridCol w="1489631">
                  <a:extLst>
                    <a:ext uri="{9D8B030D-6E8A-4147-A177-3AD203B41FA5}">
                      <a16:colId xmlns:a16="http://schemas.microsoft.com/office/drawing/2014/main" xmlns="" val="2265917498"/>
                    </a:ext>
                  </a:extLst>
                </a:gridCol>
              </a:tblGrid>
              <a:tr h="46578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Silnice II. a III. třídy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5152233"/>
                  </a:ext>
                </a:extLst>
              </a:tr>
              <a:tr h="7452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Stavebně technický stav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mostů celkem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2145649"/>
                  </a:ext>
                </a:extLst>
              </a:tr>
              <a:tr h="5403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2472212"/>
                  </a:ext>
                </a:extLst>
              </a:tr>
              <a:tr h="5403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SSOK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9241317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SÚ Jih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4670490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SÚ Olomouc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088089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SÚ Šumperk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5017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14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mostů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005162"/>
              </p:ext>
            </p:extLst>
          </p:nvPr>
        </p:nvGraphicFramePr>
        <p:xfrm>
          <a:off x="1155698" y="1936749"/>
          <a:ext cx="9340852" cy="3784602"/>
        </p:xfrm>
        <a:graphic>
          <a:graphicData uri="http://schemas.openxmlformats.org/drawingml/2006/table">
            <a:tbl>
              <a:tblPr/>
              <a:tblGrid>
                <a:gridCol w="1723217">
                  <a:extLst>
                    <a:ext uri="{9D8B030D-6E8A-4147-A177-3AD203B41FA5}">
                      <a16:colId xmlns:a16="http://schemas.microsoft.com/office/drawing/2014/main" xmlns="" val="2778214660"/>
                    </a:ext>
                  </a:extLst>
                </a:gridCol>
                <a:gridCol w="881882">
                  <a:extLst>
                    <a:ext uri="{9D8B030D-6E8A-4147-A177-3AD203B41FA5}">
                      <a16:colId xmlns:a16="http://schemas.microsoft.com/office/drawing/2014/main" xmlns="" val="2216433493"/>
                    </a:ext>
                  </a:extLst>
                </a:gridCol>
                <a:gridCol w="881882">
                  <a:extLst>
                    <a:ext uri="{9D8B030D-6E8A-4147-A177-3AD203B41FA5}">
                      <a16:colId xmlns:a16="http://schemas.microsoft.com/office/drawing/2014/main" xmlns="" val="2445694163"/>
                    </a:ext>
                  </a:extLst>
                </a:gridCol>
                <a:gridCol w="881882">
                  <a:extLst>
                    <a:ext uri="{9D8B030D-6E8A-4147-A177-3AD203B41FA5}">
                      <a16:colId xmlns:a16="http://schemas.microsoft.com/office/drawing/2014/main" xmlns="" val="2760491207"/>
                    </a:ext>
                  </a:extLst>
                </a:gridCol>
                <a:gridCol w="881882">
                  <a:extLst>
                    <a:ext uri="{9D8B030D-6E8A-4147-A177-3AD203B41FA5}">
                      <a16:colId xmlns:a16="http://schemas.microsoft.com/office/drawing/2014/main" xmlns="" val="924582381"/>
                    </a:ext>
                  </a:extLst>
                </a:gridCol>
                <a:gridCol w="881882">
                  <a:extLst>
                    <a:ext uri="{9D8B030D-6E8A-4147-A177-3AD203B41FA5}">
                      <a16:colId xmlns:a16="http://schemas.microsoft.com/office/drawing/2014/main" xmlns="" val="4226258823"/>
                    </a:ext>
                  </a:extLst>
                </a:gridCol>
                <a:gridCol w="881882">
                  <a:extLst>
                    <a:ext uri="{9D8B030D-6E8A-4147-A177-3AD203B41FA5}">
                      <a16:colId xmlns:a16="http://schemas.microsoft.com/office/drawing/2014/main" xmlns="" val="2925981133"/>
                    </a:ext>
                  </a:extLst>
                </a:gridCol>
                <a:gridCol w="881882">
                  <a:extLst>
                    <a:ext uri="{9D8B030D-6E8A-4147-A177-3AD203B41FA5}">
                      <a16:colId xmlns:a16="http://schemas.microsoft.com/office/drawing/2014/main" xmlns="" val="583711365"/>
                    </a:ext>
                  </a:extLst>
                </a:gridCol>
                <a:gridCol w="1444461">
                  <a:extLst>
                    <a:ext uri="{9D8B030D-6E8A-4147-A177-3AD203B41FA5}">
                      <a16:colId xmlns:a16="http://schemas.microsoft.com/office/drawing/2014/main" xmlns="" val="2015668877"/>
                    </a:ext>
                  </a:extLst>
                </a:gridCol>
              </a:tblGrid>
              <a:tr h="45415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Silnice II. třídy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2835093"/>
                  </a:ext>
                </a:extLst>
              </a:tr>
              <a:tr h="7569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Stavebně technický stav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mostů na silnicích     II. třídy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9278342"/>
                  </a:ext>
                </a:extLst>
              </a:tr>
              <a:tr h="5487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6317895"/>
                  </a:ext>
                </a:extLst>
              </a:tr>
              <a:tr h="54876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SSOK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7202890"/>
                  </a:ext>
                </a:extLst>
              </a:tr>
              <a:tr h="4919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SÚ Jih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8250671"/>
                  </a:ext>
                </a:extLst>
              </a:tr>
              <a:tr h="4919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SÚ Olomouc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5543750"/>
                  </a:ext>
                </a:extLst>
              </a:tr>
              <a:tr h="4919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SÚ Šumperk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000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8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mostů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314279"/>
              </p:ext>
            </p:extLst>
          </p:nvPr>
        </p:nvGraphicFramePr>
        <p:xfrm>
          <a:off x="1384298" y="1690688"/>
          <a:ext cx="8890004" cy="3973511"/>
        </p:xfrm>
        <a:graphic>
          <a:graphicData uri="http://schemas.openxmlformats.org/drawingml/2006/table">
            <a:tbl>
              <a:tblPr/>
              <a:tblGrid>
                <a:gridCol w="1640043">
                  <a:extLst>
                    <a:ext uri="{9D8B030D-6E8A-4147-A177-3AD203B41FA5}">
                      <a16:colId xmlns:a16="http://schemas.microsoft.com/office/drawing/2014/main" xmlns="" val="3609416275"/>
                    </a:ext>
                  </a:extLst>
                </a:gridCol>
                <a:gridCol w="839317">
                  <a:extLst>
                    <a:ext uri="{9D8B030D-6E8A-4147-A177-3AD203B41FA5}">
                      <a16:colId xmlns:a16="http://schemas.microsoft.com/office/drawing/2014/main" xmlns="" val="68611041"/>
                    </a:ext>
                  </a:extLst>
                </a:gridCol>
                <a:gridCol w="839317">
                  <a:extLst>
                    <a:ext uri="{9D8B030D-6E8A-4147-A177-3AD203B41FA5}">
                      <a16:colId xmlns:a16="http://schemas.microsoft.com/office/drawing/2014/main" xmlns="" val="261020661"/>
                    </a:ext>
                  </a:extLst>
                </a:gridCol>
                <a:gridCol w="839317">
                  <a:extLst>
                    <a:ext uri="{9D8B030D-6E8A-4147-A177-3AD203B41FA5}">
                      <a16:colId xmlns:a16="http://schemas.microsoft.com/office/drawing/2014/main" xmlns="" val="1315241600"/>
                    </a:ext>
                  </a:extLst>
                </a:gridCol>
                <a:gridCol w="839317">
                  <a:extLst>
                    <a:ext uri="{9D8B030D-6E8A-4147-A177-3AD203B41FA5}">
                      <a16:colId xmlns:a16="http://schemas.microsoft.com/office/drawing/2014/main" xmlns="" val="1105959792"/>
                    </a:ext>
                  </a:extLst>
                </a:gridCol>
                <a:gridCol w="839317">
                  <a:extLst>
                    <a:ext uri="{9D8B030D-6E8A-4147-A177-3AD203B41FA5}">
                      <a16:colId xmlns:a16="http://schemas.microsoft.com/office/drawing/2014/main" xmlns="" val="3842247491"/>
                    </a:ext>
                  </a:extLst>
                </a:gridCol>
                <a:gridCol w="839317">
                  <a:extLst>
                    <a:ext uri="{9D8B030D-6E8A-4147-A177-3AD203B41FA5}">
                      <a16:colId xmlns:a16="http://schemas.microsoft.com/office/drawing/2014/main" xmlns="" val="1932936403"/>
                    </a:ext>
                  </a:extLst>
                </a:gridCol>
                <a:gridCol w="839317">
                  <a:extLst>
                    <a:ext uri="{9D8B030D-6E8A-4147-A177-3AD203B41FA5}">
                      <a16:colId xmlns:a16="http://schemas.microsoft.com/office/drawing/2014/main" xmlns="" val="79907379"/>
                    </a:ext>
                  </a:extLst>
                </a:gridCol>
                <a:gridCol w="1374742">
                  <a:extLst>
                    <a:ext uri="{9D8B030D-6E8A-4147-A177-3AD203B41FA5}">
                      <a16:colId xmlns:a16="http://schemas.microsoft.com/office/drawing/2014/main" xmlns="" val="2317031816"/>
                    </a:ext>
                  </a:extLst>
                </a:gridCol>
              </a:tblGrid>
              <a:tr h="49177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Silnice III. třídy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0454996"/>
                  </a:ext>
                </a:extLst>
              </a:tr>
              <a:tr h="8065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Stavebně technický stav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mostů na silnicích III. třídy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2010620"/>
                  </a:ext>
                </a:extLst>
              </a:tr>
              <a:tr h="5704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0691393"/>
                  </a:ext>
                </a:extLst>
              </a:tr>
              <a:tr h="5704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SSOK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4572131"/>
                  </a:ext>
                </a:extLst>
              </a:tr>
              <a:tr h="5114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SÚ Jih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4841393"/>
                  </a:ext>
                </a:extLst>
              </a:tr>
              <a:tr h="5114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SÚ Olomouc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7900756"/>
                  </a:ext>
                </a:extLst>
              </a:tr>
              <a:tr h="5114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SÚ Šumperk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6642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31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4736"/>
            <a:ext cx="10515600" cy="13559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457" y="212270"/>
            <a:ext cx="10877341" cy="64799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SSOK vznikla v roce 2002 splynutím bývalých Správ a údržeb silnic v OK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Hlavní účel a předmět činností: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Výkon vlastnických práv k silnicím, silničním pozemkům a ostatnímu majetku OK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Správa a údržba silnic II. a III. tříd ve vlastnictví OK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Investiční činnost na spravovaném majetku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Muzeální činnost v oblasti silničního </a:t>
            </a:r>
            <a:r>
              <a:rPr lang="cs-CZ" dirty="0" smtClean="0"/>
              <a:t>hospodářství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Přehled spravovaných silnic a mostů:</a:t>
            </a:r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r>
              <a:rPr lang="cs-CZ" sz="2300" b="1" dirty="0" smtClean="0"/>
              <a:t>Silnice </a:t>
            </a:r>
            <a:r>
              <a:rPr lang="cs-CZ" sz="2300" b="1" dirty="0"/>
              <a:t>II. a III. tříd v Olomouckém kraji</a:t>
            </a:r>
          </a:p>
          <a:p>
            <a:pPr marL="457200" lvl="1" indent="0">
              <a:buNone/>
            </a:pPr>
            <a:r>
              <a:rPr lang="cs-CZ" sz="2000" dirty="0" smtClean="0"/>
              <a:t>II</a:t>
            </a:r>
            <a:r>
              <a:rPr lang="cs-CZ" sz="2000" dirty="0"/>
              <a:t>. třídy		    			   937 km</a:t>
            </a:r>
          </a:p>
          <a:p>
            <a:pPr marL="457200" lvl="1" indent="0">
              <a:buNone/>
            </a:pPr>
            <a:r>
              <a:rPr lang="cs-CZ" sz="2000" u="sng" dirty="0"/>
              <a:t>III. třídy                   				2 172 km</a:t>
            </a:r>
          </a:p>
          <a:p>
            <a:pPr marL="457200" lvl="1" indent="0">
              <a:buNone/>
            </a:pPr>
            <a:r>
              <a:rPr lang="cs-CZ" b="1" dirty="0"/>
              <a:t>Celkem 				            3 109 km	</a:t>
            </a:r>
          </a:p>
          <a:p>
            <a:pPr marL="457200" lvl="1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400" b="1" dirty="0"/>
              <a:t>Mosty</a:t>
            </a:r>
          </a:p>
          <a:p>
            <a:pPr marL="0" indent="0">
              <a:buNone/>
            </a:pPr>
            <a:r>
              <a:rPr lang="cs-CZ" b="1" dirty="0"/>
              <a:t>      </a:t>
            </a:r>
            <a:r>
              <a:rPr lang="cs-CZ" sz="2000" dirty="0"/>
              <a:t>II. třídy				       	     </a:t>
            </a:r>
            <a:r>
              <a:rPr lang="cs-CZ" sz="2000" dirty="0" smtClean="0"/>
              <a:t>375 </a:t>
            </a:r>
            <a:r>
              <a:rPr lang="cs-CZ" sz="2000" dirty="0"/>
              <a:t>ks</a:t>
            </a:r>
          </a:p>
          <a:p>
            <a:pPr marL="0" indent="0">
              <a:buNone/>
            </a:pPr>
            <a:r>
              <a:rPr lang="cs-CZ" sz="2000" dirty="0"/>
              <a:t>        </a:t>
            </a:r>
            <a:r>
              <a:rPr lang="cs-CZ" sz="2000" u="sng" dirty="0"/>
              <a:t>III. třídy      	     			                     </a:t>
            </a:r>
            <a:r>
              <a:rPr lang="cs-CZ" sz="2000" u="sng" dirty="0" smtClean="0"/>
              <a:t> 716 </a:t>
            </a:r>
            <a:r>
              <a:rPr lang="cs-CZ" sz="2000" u="sng" dirty="0"/>
              <a:t>ks</a:t>
            </a:r>
          </a:p>
          <a:p>
            <a:pPr marL="0" indent="0">
              <a:buNone/>
            </a:pPr>
            <a:r>
              <a:rPr lang="cs-CZ" sz="2000" dirty="0"/>
              <a:t>        </a:t>
            </a:r>
            <a:r>
              <a:rPr lang="cs-CZ" sz="2400" b="1" dirty="0"/>
              <a:t>Celkem 					  1 </a:t>
            </a:r>
            <a:r>
              <a:rPr lang="cs-CZ" sz="2400" b="1" dirty="0" smtClean="0"/>
              <a:t>091 </a:t>
            </a:r>
            <a:r>
              <a:rPr lang="cs-CZ" sz="2400" b="1" dirty="0"/>
              <a:t>ks 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971550" lvl="1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84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Akce SFDI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260576"/>
              </p:ext>
            </p:extLst>
          </p:nvPr>
        </p:nvGraphicFramePr>
        <p:xfrm>
          <a:off x="1003301" y="1612901"/>
          <a:ext cx="9518649" cy="501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699">
                  <a:extLst>
                    <a:ext uri="{9D8B030D-6E8A-4147-A177-3AD203B41FA5}">
                      <a16:colId xmlns:a16="http://schemas.microsoft.com/office/drawing/2014/main" xmlns="" val="85497449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3598265509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xmlns="" val="577777970"/>
                    </a:ext>
                  </a:extLst>
                </a:gridCol>
                <a:gridCol w="3460750">
                  <a:extLst>
                    <a:ext uri="{9D8B030D-6E8A-4147-A177-3AD203B41FA5}">
                      <a16:colId xmlns:a16="http://schemas.microsoft.com/office/drawing/2014/main" xmlns="" val="1530596831"/>
                    </a:ext>
                  </a:extLst>
                </a:gridCol>
                <a:gridCol w="2563173">
                  <a:extLst>
                    <a:ext uri="{9D8B030D-6E8A-4147-A177-3AD203B41FA5}">
                      <a16:colId xmlns:a16="http://schemas.microsoft.com/office/drawing/2014/main" xmlns="" val="395994933"/>
                    </a:ext>
                  </a:extLst>
                </a:gridCol>
                <a:gridCol w="961077">
                  <a:extLst>
                    <a:ext uri="{9D8B030D-6E8A-4147-A177-3AD203B41FA5}">
                      <a16:colId xmlns:a16="http://schemas.microsoft.com/office/drawing/2014/main" xmlns="" val="93187655"/>
                    </a:ext>
                  </a:extLst>
                </a:gridCol>
              </a:tblGrid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1.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OL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III/3732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Haňovice- Myslechovice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stavební úpravy silnice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20 000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2865085595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2.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OL</a:t>
                      </a:r>
                      <a:endParaRPr lang="cs-CZ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III/4498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Nové Zámky</a:t>
                      </a:r>
                      <a:endParaRPr lang="cs-CZ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stavební úpravy opěrné zdi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6 500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2187024433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3.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OL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III/4465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Horka n Moravou - ul Olomoucká</a:t>
                      </a:r>
                      <a:endParaRPr lang="pt-BR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stavební úpravy silnice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20 000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1697645132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4.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ŠU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III/4442,4441</a:t>
                      </a:r>
                      <a:endParaRPr lang="cs-CZ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Moravičany - průtah</a:t>
                      </a:r>
                      <a:endParaRPr lang="cs-CZ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stavební úpravy silnice</a:t>
                      </a:r>
                      <a:endParaRPr lang="cs-CZ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18 000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1832233971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5.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ŠU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III/4442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Loštice - ul. Moravičanská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stavební úpravy silnice</a:t>
                      </a:r>
                      <a:endParaRPr lang="cs-CZ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38 000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4194153133"/>
                  </a:ext>
                </a:extLst>
              </a:tr>
              <a:tr h="3296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6.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JE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II/456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Most ev.č. 446- 002 Žulová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stavební úpravy mostu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15 987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1866938731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7.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ŠU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III/4442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Most ev.č. 4442- 1 Loštice na I/35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stavební úpravy mostu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25 000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464438579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8.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OL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III/37314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Most ev.č. 37314-1 Cakov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stavební úpravy mostu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3 150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1429897832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9.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OL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III/37314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Most ev.č. 37314-2 Cakov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stavební úpravy mostu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6 400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2041081937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10.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OL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III/44317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Most ev.č. 44317-18 Hrubá Voda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stavební úpravy mostu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33 300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2822494039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11.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PV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III/4354,4344</a:t>
                      </a:r>
                      <a:endParaRPr lang="cs-CZ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Hrdibořice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stavební úpravy silnice</a:t>
                      </a:r>
                      <a:endParaRPr lang="cs-CZ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12 000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1935371573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12.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PR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III/43724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Dřevohostice - průtah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stavební úpravy silnice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14 889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2151538220"/>
                  </a:ext>
                </a:extLst>
              </a:tr>
              <a:tr h="395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13.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PV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III/43321</a:t>
                      </a:r>
                      <a:endParaRPr lang="cs-CZ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Hruška - průtah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stavební úpravy silnice</a:t>
                      </a:r>
                      <a:endParaRPr lang="cs-CZ" sz="16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718" marR="5718" marT="5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15 000</a:t>
                      </a:r>
                      <a:endParaRPr lang="cs-CZ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xmlns="" val="225016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58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Investice z rozpočtu Olomouckého kraje</a:t>
            </a:r>
            <a:endParaRPr lang="cs-CZ" b="1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360315"/>
              </p:ext>
            </p:extLst>
          </p:nvPr>
        </p:nvGraphicFramePr>
        <p:xfrm>
          <a:off x="1054099" y="1625598"/>
          <a:ext cx="9848852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509">
                  <a:extLst>
                    <a:ext uri="{9D8B030D-6E8A-4147-A177-3AD203B41FA5}">
                      <a16:colId xmlns:a16="http://schemas.microsoft.com/office/drawing/2014/main" xmlns="" val="3061416987"/>
                    </a:ext>
                  </a:extLst>
                </a:gridCol>
                <a:gridCol w="529843">
                  <a:extLst>
                    <a:ext uri="{9D8B030D-6E8A-4147-A177-3AD203B41FA5}">
                      <a16:colId xmlns:a16="http://schemas.microsoft.com/office/drawing/2014/main" xmlns="" val="385133600"/>
                    </a:ext>
                  </a:extLst>
                </a:gridCol>
                <a:gridCol w="1122021">
                  <a:extLst>
                    <a:ext uri="{9D8B030D-6E8A-4147-A177-3AD203B41FA5}">
                      <a16:colId xmlns:a16="http://schemas.microsoft.com/office/drawing/2014/main" xmlns="" val="2690224678"/>
                    </a:ext>
                  </a:extLst>
                </a:gridCol>
                <a:gridCol w="3615401">
                  <a:extLst>
                    <a:ext uri="{9D8B030D-6E8A-4147-A177-3AD203B41FA5}">
                      <a16:colId xmlns:a16="http://schemas.microsoft.com/office/drawing/2014/main" xmlns="" val="806368969"/>
                    </a:ext>
                  </a:extLst>
                </a:gridCol>
                <a:gridCol w="2882971">
                  <a:extLst>
                    <a:ext uri="{9D8B030D-6E8A-4147-A177-3AD203B41FA5}">
                      <a16:colId xmlns:a16="http://schemas.microsoft.com/office/drawing/2014/main" xmlns="" val="764128462"/>
                    </a:ext>
                  </a:extLst>
                </a:gridCol>
                <a:gridCol w="1231107">
                  <a:extLst>
                    <a:ext uri="{9D8B030D-6E8A-4147-A177-3AD203B41FA5}">
                      <a16:colId xmlns:a16="http://schemas.microsoft.com/office/drawing/2014/main" xmlns="" val="295185602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1.</a:t>
                      </a:r>
                      <a:endParaRPr lang="cs-CZ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SU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III/3697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>
                          <a:effectLst/>
                        </a:rPr>
                        <a:t>Most ev.č.3697-8 Jindřichov   (k.ú. Pusté Žibřidovice)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>
                          <a:effectLst/>
                        </a:rPr>
                        <a:t>stavební úpravy mostu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6 751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5336368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2.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PR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effectLst/>
                        </a:rPr>
                        <a:t>III/04724</a:t>
                      </a:r>
                      <a:endParaRPr lang="cs-CZ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effectLst/>
                        </a:rPr>
                        <a:t>Most ev.č.04724-1 Prosenice</a:t>
                      </a:r>
                      <a:endParaRPr lang="cs-CZ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>
                          <a:effectLst/>
                        </a:rPr>
                        <a:t>stavební úpravy mostu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9 607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125014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3.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OL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III/4469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effectLst/>
                        </a:rPr>
                        <a:t>Most ev.č.4469 - 1 Štarnov</a:t>
                      </a:r>
                      <a:endParaRPr lang="cs-CZ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effectLst/>
                        </a:rPr>
                        <a:t>stavební úpravy mostu</a:t>
                      </a:r>
                      <a:endParaRPr lang="cs-CZ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13 200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72030415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4.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PV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III/37352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>
                          <a:effectLst/>
                        </a:rPr>
                        <a:t>Před obcí Ptení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1" u="none" strike="noStrike" dirty="0">
                          <a:effectLst/>
                        </a:rPr>
                        <a:t>stavební úpravy silnice a  propustu</a:t>
                      </a:r>
                      <a:endParaRPr lang="pl-PL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5 700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78220461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5.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PV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III/37356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b="1" u="none" strike="noStrike">
                          <a:effectLst/>
                        </a:rPr>
                        <a:t>Most ev.č.37356 - 3  Ptenský Dvorek</a:t>
                      </a:r>
                      <a:endParaRPr lang="nl-NL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effectLst/>
                        </a:rPr>
                        <a:t>stavební úpravy mostu</a:t>
                      </a:r>
                      <a:endParaRPr lang="cs-CZ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6 798</a:t>
                      </a:r>
                      <a:endParaRPr lang="cs-CZ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2262043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6.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SU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II/369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>
                          <a:effectLst/>
                        </a:rPr>
                        <a:t>Stabilizace svahu před Hanušovicemi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effectLst/>
                        </a:rPr>
                        <a:t>stabilizace svahu,zřítení opěrné zdi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89 000</a:t>
                      </a:r>
                      <a:endParaRPr lang="cs-CZ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75516869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7.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PR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III/4375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>
                          <a:effectLst/>
                        </a:rPr>
                        <a:t>III/4375,III/4377 Loučka po kř.III/44025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>
                          <a:effectLst/>
                        </a:rPr>
                        <a:t>stavební úpravy silnice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40 292</a:t>
                      </a:r>
                      <a:endParaRPr lang="cs-CZ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5828001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8.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effectLst/>
                        </a:rPr>
                        <a:t>PV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>
                          <a:effectLst/>
                        </a:rPr>
                        <a:t>III/37766 ,37762 ,4332</a:t>
                      </a:r>
                      <a:endParaRPr lang="cs-CZ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>
                          <a:effectLst/>
                        </a:rPr>
                        <a:t>Určice - průtah</a:t>
                      </a:r>
                      <a:endParaRPr lang="cs-CZ" sz="2000" b="1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effectLst/>
                        </a:rPr>
                        <a:t>stavební úpravy silnice </a:t>
                      </a:r>
                      <a:endParaRPr lang="cs-CZ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22 000</a:t>
                      </a:r>
                      <a:endParaRPr lang="cs-CZ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484261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56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Zdroje financování v roce </a:t>
            </a:r>
            <a:r>
              <a:rPr lang="cs-CZ" b="1" dirty="0" smtClean="0"/>
              <a:t>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608513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r>
              <a:rPr lang="cs-CZ" sz="3800" b="1" dirty="0" smtClean="0"/>
              <a:t>1</a:t>
            </a:r>
            <a:r>
              <a:rPr lang="cs-CZ" sz="3800" b="1" dirty="0"/>
              <a:t>. Příspěvek od zřizovatele</a:t>
            </a:r>
          </a:p>
          <a:p>
            <a:pPr marL="457200" lvl="1" indent="0">
              <a:buNone/>
            </a:pPr>
            <a:r>
              <a:rPr lang="cs-CZ" sz="2000" dirty="0"/>
              <a:t>	</a:t>
            </a:r>
            <a:r>
              <a:rPr lang="cs-CZ" sz="3600" dirty="0"/>
              <a:t>Celkem				</a:t>
            </a:r>
            <a:r>
              <a:rPr lang="cs-CZ" sz="3600" dirty="0" smtClean="0"/>
              <a:t>636 </a:t>
            </a:r>
            <a:r>
              <a:rPr lang="cs-CZ" sz="3600" dirty="0"/>
              <a:t>mil. Kč</a:t>
            </a:r>
            <a:endParaRPr lang="cs-CZ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cs-CZ" sz="2000" dirty="0"/>
              <a:t>	</a:t>
            </a:r>
            <a:r>
              <a:rPr lang="cs-CZ" sz="2900" dirty="0"/>
              <a:t>Příspěvek na provoz a mzdy	</a:t>
            </a:r>
            <a:r>
              <a:rPr lang="cs-CZ" sz="2900" dirty="0" smtClean="0"/>
              <a:t>471 </a:t>
            </a:r>
            <a:r>
              <a:rPr lang="cs-CZ" sz="2900" dirty="0"/>
              <a:t>mil. Kč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sz="2900" dirty="0"/>
              <a:t>     Příspěvek na odpisy 		</a:t>
            </a:r>
            <a:r>
              <a:rPr lang="cs-CZ" sz="2900" dirty="0" smtClean="0"/>
              <a:t>165 </a:t>
            </a:r>
            <a:r>
              <a:rPr lang="cs-CZ" sz="2900" dirty="0"/>
              <a:t>mil. Kč</a:t>
            </a:r>
          </a:p>
          <a:p>
            <a:pPr marL="914400" lvl="2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sz="2800" b="1" dirty="0" smtClean="0"/>
          </a:p>
          <a:p>
            <a:pPr marL="457200" lvl="1" indent="0">
              <a:buNone/>
            </a:pPr>
            <a:r>
              <a:rPr lang="cs-CZ" sz="3800" b="1" dirty="0" smtClean="0"/>
              <a:t>2</a:t>
            </a:r>
            <a:r>
              <a:rPr lang="cs-CZ" sz="3800" b="1" dirty="0"/>
              <a:t>.   Dotace ze SFDI </a:t>
            </a:r>
          </a:p>
          <a:p>
            <a:pPr marL="914400" lvl="2" indent="0">
              <a:buNone/>
            </a:pPr>
            <a:r>
              <a:rPr lang="cs-CZ" sz="3600" dirty="0"/>
              <a:t>Celkem 		</a:t>
            </a:r>
            <a:r>
              <a:rPr lang="cs-CZ" sz="3600" dirty="0" smtClean="0"/>
              <a:t>		225 </a:t>
            </a:r>
            <a:r>
              <a:rPr lang="cs-CZ" sz="3600" dirty="0"/>
              <a:t>mil. Kč </a:t>
            </a:r>
          </a:p>
          <a:p>
            <a:pPr marL="457200" lvl="1" indent="0">
              <a:buNone/>
            </a:pPr>
            <a:endParaRPr lang="cs-CZ" sz="2200" b="1" dirty="0"/>
          </a:p>
          <a:p>
            <a:pPr marL="914400" lvl="1" indent="-457200">
              <a:buAutoNum type="arabicPeriod" startAt="3"/>
            </a:pPr>
            <a:endParaRPr lang="cs-CZ" sz="3100" b="1" dirty="0" smtClean="0"/>
          </a:p>
          <a:p>
            <a:pPr marL="914400" lvl="1" indent="-457200">
              <a:buAutoNum type="arabicPeriod" startAt="3"/>
            </a:pPr>
            <a:r>
              <a:rPr lang="cs-CZ" sz="3800" b="1" dirty="0" smtClean="0"/>
              <a:t>IROP </a:t>
            </a:r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cs-CZ" sz="3200" dirty="0" smtClean="0"/>
              <a:t>Celkem 	</a:t>
            </a:r>
            <a:r>
              <a:rPr lang="cs-CZ" sz="3200" dirty="0"/>
              <a:t>	</a:t>
            </a:r>
            <a:r>
              <a:rPr lang="cs-CZ" sz="3200" dirty="0" smtClean="0"/>
              <a:t>  		53 </a:t>
            </a:r>
            <a:r>
              <a:rPr lang="cs-CZ" sz="3200" dirty="0"/>
              <a:t>mil. </a:t>
            </a:r>
            <a:r>
              <a:rPr lang="cs-CZ" sz="3200" dirty="0" smtClean="0"/>
              <a:t>Kč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sz="3800" b="1" dirty="0"/>
              <a:t>4. </a:t>
            </a:r>
            <a:r>
              <a:rPr lang="cs-CZ" sz="5100" b="1" dirty="0" smtClean="0"/>
              <a:t>	</a:t>
            </a:r>
            <a:r>
              <a:rPr lang="cs-CZ" sz="3800" b="1" dirty="0" smtClean="0"/>
              <a:t>Příspěvek </a:t>
            </a:r>
            <a:r>
              <a:rPr lang="cs-CZ" sz="3800" b="1" dirty="0"/>
              <a:t>na investice z OK</a:t>
            </a:r>
            <a:r>
              <a:rPr lang="cs-CZ" sz="3800" dirty="0"/>
              <a:t>	  </a:t>
            </a:r>
          </a:p>
          <a:p>
            <a:pPr marL="457200" lvl="1" indent="0">
              <a:buNone/>
            </a:pPr>
            <a:r>
              <a:rPr lang="cs-CZ" dirty="0"/>
              <a:t>	 </a:t>
            </a:r>
            <a:r>
              <a:rPr lang="cs-CZ" sz="3200" dirty="0"/>
              <a:t>Celkem	</a:t>
            </a:r>
            <a:r>
              <a:rPr lang="cs-CZ" sz="3200" dirty="0" smtClean="0"/>
              <a:t>                 			160 </a:t>
            </a:r>
            <a:r>
              <a:rPr lang="cs-CZ" sz="3200" dirty="0"/>
              <a:t>mil. Kč</a:t>
            </a:r>
          </a:p>
          <a:p>
            <a:pPr marL="457200" lvl="1" indent="0">
              <a:buNone/>
            </a:pPr>
            <a:r>
              <a:rPr lang="cs-CZ" dirty="0"/>
              <a:t>	            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9409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Zdroje financování v roce 2021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24000"/>
            <a:ext cx="10515600" cy="451326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cs-CZ" b="1" dirty="0" smtClean="0"/>
              <a:t>1. Příspěvek od zřizovatele</a:t>
            </a:r>
          </a:p>
          <a:p>
            <a:pPr marL="457200" lvl="1" indent="0">
              <a:buNone/>
            </a:pPr>
            <a:r>
              <a:rPr lang="cs-CZ" sz="2000" dirty="0" smtClean="0"/>
              <a:t>	Celkem					669 mil. Kč</a:t>
            </a:r>
            <a:endParaRPr lang="cs-CZ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cs-CZ" sz="2000" dirty="0" smtClean="0"/>
              <a:t>	</a:t>
            </a:r>
            <a:r>
              <a:rPr lang="cs-CZ" dirty="0"/>
              <a:t>Příspěvek na provoz a mzdy	</a:t>
            </a:r>
            <a:r>
              <a:rPr lang="cs-CZ" dirty="0" smtClean="0"/>
              <a:t>	478 mil. Kč</a:t>
            </a:r>
            <a:endParaRPr lang="cs-CZ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 smtClean="0"/>
              <a:t>     Příspěvek </a:t>
            </a:r>
            <a:r>
              <a:rPr lang="cs-CZ" dirty="0"/>
              <a:t>na odpisy 		191 </a:t>
            </a:r>
            <a:r>
              <a:rPr lang="cs-CZ" dirty="0" smtClean="0"/>
              <a:t>mil. Kč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b="1" dirty="0" smtClean="0"/>
              <a:t>2</a:t>
            </a:r>
            <a:r>
              <a:rPr lang="cs-CZ" b="1" dirty="0"/>
              <a:t>.   Dotace ze SFDI </a:t>
            </a:r>
          </a:p>
          <a:p>
            <a:pPr marL="914400" lvl="2" indent="0">
              <a:buNone/>
            </a:pPr>
            <a:r>
              <a:rPr lang="cs-CZ" dirty="0"/>
              <a:t>Celkem </a:t>
            </a:r>
            <a:r>
              <a:rPr lang="cs-CZ" dirty="0" smtClean="0"/>
              <a:t>					428 mil. Kč </a:t>
            </a:r>
            <a:endParaRPr lang="cs-CZ" dirty="0"/>
          </a:p>
          <a:p>
            <a:pPr marL="457200" lvl="1" indent="0">
              <a:buNone/>
            </a:pPr>
            <a:endParaRPr lang="cs-CZ" sz="2200" b="1" dirty="0" smtClean="0"/>
          </a:p>
          <a:p>
            <a:pPr marL="971550" lvl="1" indent="-514350">
              <a:buAutoNum type="arabicPeriod" startAt="3"/>
            </a:pPr>
            <a:r>
              <a:rPr lang="cs-CZ" b="1" dirty="0" smtClean="0"/>
              <a:t>IROP </a:t>
            </a:r>
          </a:p>
          <a:p>
            <a:pPr marL="457200" lvl="1" indent="0">
              <a:buNone/>
            </a:pPr>
            <a:r>
              <a:rPr lang="cs-CZ" sz="2000" b="1" dirty="0"/>
              <a:t>	</a:t>
            </a:r>
            <a:r>
              <a:rPr lang="cs-CZ" sz="2000" dirty="0" smtClean="0"/>
              <a:t>Celkem 					  91 mil. Kč</a:t>
            </a:r>
            <a:endParaRPr lang="cs-CZ" sz="2000" dirty="0"/>
          </a:p>
          <a:p>
            <a:pPr marL="457200" lvl="1" indent="0">
              <a:buNone/>
            </a:pPr>
            <a:endParaRPr lang="cs-CZ" sz="2000" b="1" dirty="0" smtClean="0"/>
          </a:p>
          <a:p>
            <a:pPr marL="457200" lvl="1" indent="0">
              <a:buNone/>
            </a:pPr>
            <a:r>
              <a:rPr lang="cs-CZ" b="1" dirty="0" smtClean="0"/>
              <a:t>4</a:t>
            </a:r>
            <a:r>
              <a:rPr lang="cs-CZ" b="1" dirty="0"/>
              <a:t>. </a:t>
            </a:r>
            <a:r>
              <a:rPr lang="cs-CZ" b="1" dirty="0" smtClean="0"/>
              <a:t>	Příspěvek </a:t>
            </a:r>
            <a:r>
              <a:rPr lang="cs-CZ" b="1" dirty="0"/>
              <a:t>na </a:t>
            </a:r>
            <a:r>
              <a:rPr lang="cs-CZ" b="1" dirty="0" smtClean="0"/>
              <a:t>investice z </a:t>
            </a:r>
            <a:r>
              <a:rPr lang="cs-CZ" b="1" dirty="0"/>
              <a:t>OK</a:t>
            </a:r>
            <a:r>
              <a:rPr lang="cs-CZ" dirty="0"/>
              <a:t>	</a:t>
            </a:r>
            <a:r>
              <a:rPr lang="cs-CZ" dirty="0" smtClean="0"/>
              <a:t>  </a:t>
            </a:r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cs-CZ" dirty="0"/>
              <a:t> </a:t>
            </a:r>
            <a:r>
              <a:rPr lang="cs-CZ" sz="2000" dirty="0" smtClean="0"/>
              <a:t>Celkem					  34 mil. Kč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94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Stavebně technický stav silnic</a:t>
            </a:r>
            <a:endParaRPr lang="cs-CZ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19" y="2448718"/>
            <a:ext cx="8326431" cy="212566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4100" y="1892299"/>
            <a:ext cx="33432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2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8" y="2416629"/>
            <a:ext cx="8268942" cy="204265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7985" y="1690688"/>
            <a:ext cx="33909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82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62" y="2242559"/>
            <a:ext cx="8231188" cy="202781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4412" y="1589592"/>
            <a:ext cx="33813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5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 podle okresů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37" y="1855788"/>
            <a:ext cx="3171825" cy="33528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843" y="1855788"/>
            <a:ext cx="3114675" cy="32956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3400" y="1855788"/>
            <a:ext cx="32004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3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Stavebně technický stav silnic podle okresů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37" y="1909762"/>
            <a:ext cx="3286125" cy="34194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287" y="1909762"/>
            <a:ext cx="324802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2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6020</TotalTime>
  <Words>671</Words>
  <Application>Microsoft Office PowerPoint</Application>
  <PresentationFormat>Širokoúhlá obrazovka</PresentationFormat>
  <Paragraphs>341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Arial CE</vt:lpstr>
      <vt:lpstr>Calibri</vt:lpstr>
      <vt:lpstr>Calibri Light</vt:lpstr>
      <vt:lpstr>Wingdings</vt:lpstr>
      <vt:lpstr>Motiv Office</vt:lpstr>
      <vt:lpstr>  Silnice a mosty II. a III. tříd  v Olomouckém kraji  Ing. Petr Foltýnek – ředitel SSOK</vt:lpstr>
      <vt:lpstr>   </vt:lpstr>
      <vt:lpstr>Zdroje financování v roce 2022</vt:lpstr>
      <vt:lpstr>Zdroje financování v roce 2021</vt:lpstr>
      <vt:lpstr>Stavebně technický stav silnic</vt:lpstr>
      <vt:lpstr>Stavebně technický stav silnic</vt:lpstr>
      <vt:lpstr>Stavebně technický stav silnic</vt:lpstr>
      <vt:lpstr>Stavebně technický stav silnic podle okresů </vt:lpstr>
      <vt:lpstr>Stavebně technický stav silnic podle okresů </vt:lpstr>
      <vt:lpstr>Stavebně technický stav silnic podle okresů </vt:lpstr>
      <vt:lpstr>Stavebně technický stav silnic podle okresů </vt:lpstr>
      <vt:lpstr>Stavebně technický stav silnic podle okresů </vt:lpstr>
      <vt:lpstr>Stavebně technický stav silnic podle okresů </vt:lpstr>
      <vt:lpstr>Stavebně technický stav silnic 2016 - 2019</vt:lpstr>
      <vt:lpstr>Stavebně technický stav silnic 2016 - 2019</vt:lpstr>
      <vt:lpstr>Stavebně technický stav silnic 2016 - 2019</vt:lpstr>
      <vt:lpstr>Stavebně technický stav mostů</vt:lpstr>
      <vt:lpstr>Stavebně technický stav mostů</vt:lpstr>
      <vt:lpstr>Stavebně technický stav mostů</vt:lpstr>
      <vt:lpstr>Akce SFDI</vt:lpstr>
      <vt:lpstr>Investice z rozpočtu Olomouckého kraje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silnic Olomouckého kraje p. o.</dc:title>
  <dc:creator>Foltynek Petr</dc:creator>
  <cp:lastModifiedBy>Jiří Hovorka</cp:lastModifiedBy>
  <cp:revision>64</cp:revision>
  <dcterms:created xsi:type="dcterms:W3CDTF">2019-10-02T05:38:33Z</dcterms:created>
  <dcterms:modified xsi:type="dcterms:W3CDTF">2022-04-08T09:14:23Z</dcterms:modified>
</cp:coreProperties>
</file>