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66" r:id="rId4"/>
    <p:sldId id="265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8" autoAdjust="0"/>
  </p:normalViewPr>
  <p:slideViewPr>
    <p:cSldViewPr snapToGrid="0">
      <p:cViewPr varScale="1">
        <p:scale>
          <a:sx n="87" d="100"/>
          <a:sy n="87" d="100"/>
        </p:scale>
        <p:origin x="600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98" d="100"/>
        <a:sy n="19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46F1AA-7EA8-465B-BDFE-5E25395F1306}" type="datetimeFigureOut">
              <a:rPr lang="cs-CZ" smtClean="0"/>
              <a:t>8. 4. 2022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E86B7-AB61-4BAE-9734-A4BB5EE035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393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6241-23FA-433E-BC5E-B6745AA17B33}" type="datetimeFigureOut">
              <a:rPr lang="cs-CZ" smtClean="0"/>
              <a:t>8. 4. 2022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A9D7-F347-45B5-8D52-C851DE9BC2A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256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6241-23FA-433E-BC5E-B6745AA17B33}" type="datetimeFigureOut">
              <a:rPr lang="cs-CZ" smtClean="0"/>
              <a:t>8. 4. 2022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A9D7-F347-45B5-8D52-C851DE9BC2A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0137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6241-23FA-433E-BC5E-B6745AA17B33}" type="datetimeFigureOut">
              <a:rPr lang="cs-CZ" smtClean="0"/>
              <a:t>8. 4. 2022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A9D7-F347-45B5-8D52-C851DE9BC2A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1957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6241-23FA-433E-BC5E-B6745AA17B33}" type="datetimeFigureOut">
              <a:rPr lang="cs-CZ" smtClean="0"/>
              <a:t>8. 4. 2022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A9D7-F347-45B5-8D52-C851DE9BC2A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951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6241-23FA-433E-BC5E-B6745AA17B33}" type="datetimeFigureOut">
              <a:rPr lang="cs-CZ" smtClean="0"/>
              <a:t>8. 4. 2022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A9D7-F347-45B5-8D52-C851DE9BC2A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641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6241-23FA-433E-BC5E-B6745AA17B33}" type="datetimeFigureOut">
              <a:rPr lang="cs-CZ" smtClean="0"/>
              <a:t>8. 4. 2022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A9D7-F347-45B5-8D52-C851DE9BC2A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0037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6241-23FA-433E-BC5E-B6745AA17B33}" type="datetimeFigureOut">
              <a:rPr lang="cs-CZ" smtClean="0"/>
              <a:t>8. 4. 2022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A9D7-F347-45B5-8D52-C851DE9BC2A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455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6241-23FA-433E-BC5E-B6745AA17B33}" type="datetimeFigureOut">
              <a:rPr lang="cs-CZ" smtClean="0"/>
              <a:t>8. 4. 2022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A9D7-F347-45B5-8D52-C851DE9BC2A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510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6241-23FA-433E-BC5E-B6745AA17B33}" type="datetimeFigureOut">
              <a:rPr lang="cs-CZ" smtClean="0"/>
              <a:t>8. 4. 2022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A9D7-F347-45B5-8D52-C851DE9BC2A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9786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6241-23FA-433E-BC5E-B6745AA17B33}" type="datetimeFigureOut">
              <a:rPr lang="cs-CZ" smtClean="0"/>
              <a:t>8. 4. 2022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A9D7-F347-45B5-8D52-C851DE9BC2A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1967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6241-23FA-433E-BC5E-B6745AA17B33}" type="datetimeFigureOut">
              <a:rPr lang="cs-CZ" smtClean="0"/>
              <a:t>8. 4. 2022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A9D7-F347-45B5-8D52-C851DE9BC2A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8337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06241-23FA-433E-BC5E-B6745AA17B33}" type="datetimeFigureOut">
              <a:rPr lang="cs-CZ" smtClean="0"/>
              <a:t>8. 4. 2022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FA9D7-F347-45B5-8D52-C851DE9BC2A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7155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90832" y="1562100"/>
            <a:ext cx="9609365" cy="2616200"/>
          </a:xfrm>
        </p:spPr>
        <p:txBody>
          <a:bodyPr>
            <a:normAutofit fontScale="90000"/>
          </a:bodyPr>
          <a:lstStyle/>
          <a:p>
            <a:r>
              <a:rPr lang="cs-CZ" sz="6700" dirty="0" smtClean="0"/>
              <a:t/>
            </a:r>
            <a:br>
              <a:rPr lang="cs-CZ" sz="6700" dirty="0" smtClean="0"/>
            </a:br>
            <a:r>
              <a:rPr lang="cs-CZ" sz="6700" dirty="0"/>
              <a:t/>
            </a:r>
            <a:br>
              <a:rPr lang="cs-CZ" sz="6700" dirty="0"/>
            </a:br>
            <a:r>
              <a:rPr lang="cs-CZ" sz="6700" b="1" dirty="0" smtClean="0"/>
              <a:t>Silnice a mosty II. a III. tříd </a:t>
            </a:r>
            <a:br>
              <a:rPr lang="cs-CZ" sz="6700" b="1" dirty="0" smtClean="0"/>
            </a:br>
            <a:r>
              <a:rPr lang="cs-CZ" sz="6700" b="1" dirty="0" smtClean="0"/>
              <a:t>v Olomouckém kraji</a:t>
            </a:r>
            <a:br>
              <a:rPr lang="cs-CZ" sz="6700" b="1" dirty="0" smtClean="0"/>
            </a:br>
            <a:r>
              <a:rPr lang="cs-CZ" sz="4000" b="1" dirty="0"/>
              <a:t/>
            </a:r>
            <a:br>
              <a:rPr lang="cs-CZ" sz="4000" b="1" dirty="0"/>
            </a:br>
            <a:r>
              <a:rPr lang="cs-CZ" sz="2200" dirty="0" smtClean="0"/>
              <a:t>Ing. Petr Foltýnek – ředitel SSOK</a:t>
            </a:r>
            <a:endParaRPr lang="cs-CZ" sz="2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671" y="5832682"/>
            <a:ext cx="3599688" cy="618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395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Stavebně technický stav silnic podle okresů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9612" y="1863725"/>
            <a:ext cx="3152775" cy="337185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012" y="1863725"/>
            <a:ext cx="3105150" cy="33718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78837" y="1863725"/>
            <a:ext cx="3209925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396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Stavebně technický stav silnic podle okresů 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2250" y="1774825"/>
            <a:ext cx="3238500" cy="348615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6637" y="1774825"/>
            <a:ext cx="3248025" cy="353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524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Stavebně technický stav silnic podle okresů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962" y="1762125"/>
            <a:ext cx="3076575" cy="329565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2125" y="1762125"/>
            <a:ext cx="3114675" cy="33147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8229" y="1762125"/>
            <a:ext cx="3065571" cy="3290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365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Stavebně technický stav </a:t>
            </a:r>
            <a:r>
              <a:rPr lang="cs-CZ" b="1" dirty="0" smtClean="0"/>
              <a:t>silnic podle okresů 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37" y="1690688"/>
            <a:ext cx="3248025" cy="3457575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6137" y="1666876"/>
            <a:ext cx="3286125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871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Stavebně technický stav silnic </a:t>
            </a:r>
            <a:r>
              <a:rPr lang="cs-CZ" b="1" dirty="0" smtClean="0"/>
              <a:t>2016 - 2019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0701" y="1966912"/>
            <a:ext cx="8285162" cy="3971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282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Stavebně technický stav silnic 2016 - 2019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7576" y="1766887"/>
            <a:ext cx="8767890" cy="4132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566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Stavebně technický stav silnic 2016 - 2019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900" y="1781175"/>
            <a:ext cx="8740775" cy="4125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033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Stavebně technický stav mostů</a:t>
            </a:r>
            <a:endParaRPr lang="cs-CZ" b="1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5924993"/>
              </p:ext>
            </p:extLst>
          </p:nvPr>
        </p:nvGraphicFramePr>
        <p:xfrm>
          <a:off x="838198" y="1690684"/>
          <a:ext cx="9632949" cy="3744915"/>
        </p:xfrm>
        <a:graphic>
          <a:graphicData uri="http://schemas.openxmlformats.org/drawingml/2006/table">
            <a:tbl>
              <a:tblPr/>
              <a:tblGrid>
                <a:gridCol w="1777105">
                  <a:extLst>
                    <a:ext uri="{9D8B030D-6E8A-4147-A177-3AD203B41FA5}">
                      <a16:colId xmlns:a16="http://schemas.microsoft.com/office/drawing/2014/main" xmlns="" val="2644061098"/>
                    </a:ext>
                  </a:extLst>
                </a:gridCol>
                <a:gridCol w="909459">
                  <a:extLst>
                    <a:ext uri="{9D8B030D-6E8A-4147-A177-3AD203B41FA5}">
                      <a16:colId xmlns:a16="http://schemas.microsoft.com/office/drawing/2014/main" xmlns="" val="210042740"/>
                    </a:ext>
                  </a:extLst>
                </a:gridCol>
                <a:gridCol w="909459">
                  <a:extLst>
                    <a:ext uri="{9D8B030D-6E8A-4147-A177-3AD203B41FA5}">
                      <a16:colId xmlns:a16="http://schemas.microsoft.com/office/drawing/2014/main" xmlns="" val="2098863189"/>
                    </a:ext>
                  </a:extLst>
                </a:gridCol>
                <a:gridCol w="909459">
                  <a:extLst>
                    <a:ext uri="{9D8B030D-6E8A-4147-A177-3AD203B41FA5}">
                      <a16:colId xmlns:a16="http://schemas.microsoft.com/office/drawing/2014/main" xmlns="" val="344418502"/>
                    </a:ext>
                  </a:extLst>
                </a:gridCol>
                <a:gridCol w="909459">
                  <a:extLst>
                    <a:ext uri="{9D8B030D-6E8A-4147-A177-3AD203B41FA5}">
                      <a16:colId xmlns:a16="http://schemas.microsoft.com/office/drawing/2014/main" xmlns="" val="1458072765"/>
                    </a:ext>
                  </a:extLst>
                </a:gridCol>
                <a:gridCol w="909459">
                  <a:extLst>
                    <a:ext uri="{9D8B030D-6E8A-4147-A177-3AD203B41FA5}">
                      <a16:colId xmlns:a16="http://schemas.microsoft.com/office/drawing/2014/main" xmlns="" val="2838132424"/>
                    </a:ext>
                  </a:extLst>
                </a:gridCol>
                <a:gridCol w="909459">
                  <a:extLst>
                    <a:ext uri="{9D8B030D-6E8A-4147-A177-3AD203B41FA5}">
                      <a16:colId xmlns:a16="http://schemas.microsoft.com/office/drawing/2014/main" xmlns="" val="3480867569"/>
                    </a:ext>
                  </a:extLst>
                </a:gridCol>
                <a:gridCol w="909459">
                  <a:extLst>
                    <a:ext uri="{9D8B030D-6E8A-4147-A177-3AD203B41FA5}">
                      <a16:colId xmlns:a16="http://schemas.microsoft.com/office/drawing/2014/main" xmlns="" val="1356187064"/>
                    </a:ext>
                  </a:extLst>
                </a:gridCol>
                <a:gridCol w="1489631">
                  <a:extLst>
                    <a:ext uri="{9D8B030D-6E8A-4147-A177-3AD203B41FA5}">
                      <a16:colId xmlns:a16="http://schemas.microsoft.com/office/drawing/2014/main" xmlns="" val="2265917498"/>
                    </a:ext>
                  </a:extLst>
                </a:gridCol>
              </a:tblGrid>
              <a:tr h="465786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Silnice II. a III. třídy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05152233"/>
                  </a:ext>
                </a:extLst>
              </a:tr>
              <a:tr h="7452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Stavebně technický stav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Počet mostů celkem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02145649"/>
                  </a:ext>
                </a:extLst>
              </a:tr>
              <a:tr h="54031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I.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IV.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VII.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02472212"/>
                  </a:ext>
                </a:extLst>
              </a:tr>
              <a:tr h="54031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SSOK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59241317"/>
                  </a:ext>
                </a:extLst>
              </a:tr>
              <a:tr h="48441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SÚ Jih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14670490"/>
                  </a:ext>
                </a:extLst>
              </a:tr>
              <a:tr h="48441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SÚ Olomouc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69088089"/>
                  </a:ext>
                </a:extLst>
              </a:tr>
              <a:tr h="48441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SÚ Šumperk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95017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149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Stavebně technický stav mostů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9005162"/>
              </p:ext>
            </p:extLst>
          </p:nvPr>
        </p:nvGraphicFramePr>
        <p:xfrm>
          <a:off x="1155698" y="1936749"/>
          <a:ext cx="9340852" cy="3784602"/>
        </p:xfrm>
        <a:graphic>
          <a:graphicData uri="http://schemas.openxmlformats.org/drawingml/2006/table">
            <a:tbl>
              <a:tblPr/>
              <a:tblGrid>
                <a:gridCol w="1723217">
                  <a:extLst>
                    <a:ext uri="{9D8B030D-6E8A-4147-A177-3AD203B41FA5}">
                      <a16:colId xmlns:a16="http://schemas.microsoft.com/office/drawing/2014/main" xmlns="" val="2778214660"/>
                    </a:ext>
                  </a:extLst>
                </a:gridCol>
                <a:gridCol w="881882">
                  <a:extLst>
                    <a:ext uri="{9D8B030D-6E8A-4147-A177-3AD203B41FA5}">
                      <a16:colId xmlns:a16="http://schemas.microsoft.com/office/drawing/2014/main" xmlns="" val="2216433493"/>
                    </a:ext>
                  </a:extLst>
                </a:gridCol>
                <a:gridCol w="881882">
                  <a:extLst>
                    <a:ext uri="{9D8B030D-6E8A-4147-A177-3AD203B41FA5}">
                      <a16:colId xmlns:a16="http://schemas.microsoft.com/office/drawing/2014/main" xmlns="" val="2445694163"/>
                    </a:ext>
                  </a:extLst>
                </a:gridCol>
                <a:gridCol w="881882">
                  <a:extLst>
                    <a:ext uri="{9D8B030D-6E8A-4147-A177-3AD203B41FA5}">
                      <a16:colId xmlns:a16="http://schemas.microsoft.com/office/drawing/2014/main" xmlns="" val="2760491207"/>
                    </a:ext>
                  </a:extLst>
                </a:gridCol>
                <a:gridCol w="881882">
                  <a:extLst>
                    <a:ext uri="{9D8B030D-6E8A-4147-A177-3AD203B41FA5}">
                      <a16:colId xmlns:a16="http://schemas.microsoft.com/office/drawing/2014/main" xmlns="" val="924582381"/>
                    </a:ext>
                  </a:extLst>
                </a:gridCol>
                <a:gridCol w="881882">
                  <a:extLst>
                    <a:ext uri="{9D8B030D-6E8A-4147-A177-3AD203B41FA5}">
                      <a16:colId xmlns:a16="http://schemas.microsoft.com/office/drawing/2014/main" xmlns="" val="4226258823"/>
                    </a:ext>
                  </a:extLst>
                </a:gridCol>
                <a:gridCol w="881882">
                  <a:extLst>
                    <a:ext uri="{9D8B030D-6E8A-4147-A177-3AD203B41FA5}">
                      <a16:colId xmlns:a16="http://schemas.microsoft.com/office/drawing/2014/main" xmlns="" val="2925981133"/>
                    </a:ext>
                  </a:extLst>
                </a:gridCol>
                <a:gridCol w="881882">
                  <a:extLst>
                    <a:ext uri="{9D8B030D-6E8A-4147-A177-3AD203B41FA5}">
                      <a16:colId xmlns:a16="http://schemas.microsoft.com/office/drawing/2014/main" xmlns="" val="583711365"/>
                    </a:ext>
                  </a:extLst>
                </a:gridCol>
                <a:gridCol w="1444461">
                  <a:extLst>
                    <a:ext uri="{9D8B030D-6E8A-4147-A177-3AD203B41FA5}">
                      <a16:colId xmlns:a16="http://schemas.microsoft.com/office/drawing/2014/main" xmlns="" val="2015668877"/>
                    </a:ext>
                  </a:extLst>
                </a:gridCol>
              </a:tblGrid>
              <a:tr h="454153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Silnice II. třídy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82835093"/>
                  </a:ext>
                </a:extLst>
              </a:tr>
              <a:tr h="7569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Stavebně technický stav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Počet mostů na silnicích     II. třídy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9278342"/>
                  </a:ext>
                </a:extLst>
              </a:tr>
              <a:tr h="54876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I.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IV.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VII.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86317895"/>
                  </a:ext>
                </a:extLst>
              </a:tr>
              <a:tr h="54876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SSOK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97202890"/>
                  </a:ext>
                </a:extLst>
              </a:tr>
              <a:tr h="49199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SÚ Jih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58250671"/>
                  </a:ext>
                </a:extLst>
              </a:tr>
              <a:tr h="49199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SÚ Olomouc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15543750"/>
                  </a:ext>
                </a:extLst>
              </a:tr>
              <a:tr h="49199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SÚ Šumperk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8000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85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Stavebně technický stav mostů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5314279"/>
              </p:ext>
            </p:extLst>
          </p:nvPr>
        </p:nvGraphicFramePr>
        <p:xfrm>
          <a:off x="1384298" y="1690688"/>
          <a:ext cx="8890004" cy="3973511"/>
        </p:xfrm>
        <a:graphic>
          <a:graphicData uri="http://schemas.openxmlformats.org/drawingml/2006/table">
            <a:tbl>
              <a:tblPr/>
              <a:tblGrid>
                <a:gridCol w="1640043">
                  <a:extLst>
                    <a:ext uri="{9D8B030D-6E8A-4147-A177-3AD203B41FA5}">
                      <a16:colId xmlns:a16="http://schemas.microsoft.com/office/drawing/2014/main" xmlns="" val="3609416275"/>
                    </a:ext>
                  </a:extLst>
                </a:gridCol>
                <a:gridCol w="839317">
                  <a:extLst>
                    <a:ext uri="{9D8B030D-6E8A-4147-A177-3AD203B41FA5}">
                      <a16:colId xmlns:a16="http://schemas.microsoft.com/office/drawing/2014/main" xmlns="" val="68611041"/>
                    </a:ext>
                  </a:extLst>
                </a:gridCol>
                <a:gridCol w="839317">
                  <a:extLst>
                    <a:ext uri="{9D8B030D-6E8A-4147-A177-3AD203B41FA5}">
                      <a16:colId xmlns:a16="http://schemas.microsoft.com/office/drawing/2014/main" xmlns="" val="261020661"/>
                    </a:ext>
                  </a:extLst>
                </a:gridCol>
                <a:gridCol w="839317">
                  <a:extLst>
                    <a:ext uri="{9D8B030D-6E8A-4147-A177-3AD203B41FA5}">
                      <a16:colId xmlns:a16="http://schemas.microsoft.com/office/drawing/2014/main" xmlns="" val="1315241600"/>
                    </a:ext>
                  </a:extLst>
                </a:gridCol>
                <a:gridCol w="839317">
                  <a:extLst>
                    <a:ext uri="{9D8B030D-6E8A-4147-A177-3AD203B41FA5}">
                      <a16:colId xmlns:a16="http://schemas.microsoft.com/office/drawing/2014/main" xmlns="" val="1105959792"/>
                    </a:ext>
                  </a:extLst>
                </a:gridCol>
                <a:gridCol w="839317">
                  <a:extLst>
                    <a:ext uri="{9D8B030D-6E8A-4147-A177-3AD203B41FA5}">
                      <a16:colId xmlns:a16="http://schemas.microsoft.com/office/drawing/2014/main" xmlns="" val="3842247491"/>
                    </a:ext>
                  </a:extLst>
                </a:gridCol>
                <a:gridCol w="839317">
                  <a:extLst>
                    <a:ext uri="{9D8B030D-6E8A-4147-A177-3AD203B41FA5}">
                      <a16:colId xmlns:a16="http://schemas.microsoft.com/office/drawing/2014/main" xmlns="" val="1932936403"/>
                    </a:ext>
                  </a:extLst>
                </a:gridCol>
                <a:gridCol w="839317">
                  <a:extLst>
                    <a:ext uri="{9D8B030D-6E8A-4147-A177-3AD203B41FA5}">
                      <a16:colId xmlns:a16="http://schemas.microsoft.com/office/drawing/2014/main" xmlns="" val="79907379"/>
                    </a:ext>
                  </a:extLst>
                </a:gridCol>
                <a:gridCol w="1374742">
                  <a:extLst>
                    <a:ext uri="{9D8B030D-6E8A-4147-A177-3AD203B41FA5}">
                      <a16:colId xmlns:a16="http://schemas.microsoft.com/office/drawing/2014/main" xmlns="" val="2317031816"/>
                    </a:ext>
                  </a:extLst>
                </a:gridCol>
              </a:tblGrid>
              <a:tr h="491770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Silnice III. třídy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50454996"/>
                  </a:ext>
                </a:extLst>
              </a:tr>
              <a:tr h="80650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Stavebně technický stav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Počet mostů na silnicích III. třídy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2010620"/>
                  </a:ext>
                </a:extLst>
              </a:tr>
              <a:tr h="5704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I.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IV.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VII.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50691393"/>
                  </a:ext>
                </a:extLst>
              </a:tr>
              <a:tr h="57045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SSOK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4572131"/>
                  </a:ext>
                </a:extLst>
              </a:tr>
              <a:tr h="51144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SÚ Jih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44841393"/>
                  </a:ext>
                </a:extLst>
              </a:tr>
              <a:tr h="51144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SÚ Olomouc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37900756"/>
                  </a:ext>
                </a:extLst>
              </a:tr>
              <a:tr h="51144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SÚ Šumperk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56642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316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34736"/>
            <a:ext cx="10515600" cy="135595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8457" y="212270"/>
            <a:ext cx="10877341" cy="647993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SSOK vznikla v roce 2002 splynutím bývalých Správ a údržeb silnic v OK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Hlavní účel a předmět činností: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Výkon vlastnických práv k silnicím, silničním pozemkům a ostatnímu majetku OK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Správa a údržba silnic II. a III. tříd ve vlastnictví OK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Investiční činnost na spravovaném majetku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/>
              <a:t>Muzeální činnost v oblasti silničního </a:t>
            </a:r>
            <a:r>
              <a:rPr lang="cs-CZ" dirty="0" smtClean="0"/>
              <a:t>hospodářství</a:t>
            </a:r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Přehled spravovaných silnic a mostů:</a:t>
            </a:r>
          </a:p>
          <a:p>
            <a:pPr marL="0" indent="0">
              <a:buNone/>
            </a:pPr>
            <a:endParaRPr lang="cs-CZ" sz="2300" b="1" dirty="0" smtClean="0"/>
          </a:p>
          <a:p>
            <a:pPr marL="0" indent="0">
              <a:buNone/>
            </a:pPr>
            <a:r>
              <a:rPr lang="cs-CZ" sz="2300" b="1" dirty="0" smtClean="0"/>
              <a:t>Silnice </a:t>
            </a:r>
            <a:r>
              <a:rPr lang="cs-CZ" sz="2300" b="1" dirty="0"/>
              <a:t>II. a III. tříd v Olomouckém kraji</a:t>
            </a:r>
          </a:p>
          <a:p>
            <a:pPr marL="457200" lvl="1" indent="0">
              <a:buNone/>
            </a:pPr>
            <a:r>
              <a:rPr lang="cs-CZ" sz="2000" dirty="0" smtClean="0"/>
              <a:t>II</a:t>
            </a:r>
            <a:r>
              <a:rPr lang="cs-CZ" sz="2000" dirty="0"/>
              <a:t>. třídy		    			   937 km</a:t>
            </a:r>
          </a:p>
          <a:p>
            <a:pPr marL="457200" lvl="1" indent="0">
              <a:buNone/>
            </a:pPr>
            <a:r>
              <a:rPr lang="cs-CZ" sz="2000" u="sng" dirty="0"/>
              <a:t>III. třídy                   				2 172 km</a:t>
            </a:r>
          </a:p>
          <a:p>
            <a:pPr marL="457200" lvl="1" indent="0">
              <a:buNone/>
            </a:pPr>
            <a:r>
              <a:rPr lang="cs-CZ" b="1" dirty="0"/>
              <a:t>Celkem 				            3 109 km	</a:t>
            </a:r>
          </a:p>
          <a:p>
            <a:pPr marL="457200" lvl="1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sz="2400" b="1" dirty="0"/>
              <a:t>Mosty</a:t>
            </a:r>
          </a:p>
          <a:p>
            <a:pPr marL="0" indent="0">
              <a:buNone/>
            </a:pPr>
            <a:r>
              <a:rPr lang="cs-CZ" b="1" dirty="0"/>
              <a:t>      </a:t>
            </a:r>
            <a:r>
              <a:rPr lang="cs-CZ" sz="2000" dirty="0"/>
              <a:t>II. třídy				       	     </a:t>
            </a:r>
            <a:r>
              <a:rPr lang="cs-CZ" sz="2000" dirty="0" smtClean="0"/>
              <a:t>375 </a:t>
            </a:r>
            <a:r>
              <a:rPr lang="cs-CZ" sz="2000" dirty="0"/>
              <a:t>ks</a:t>
            </a:r>
          </a:p>
          <a:p>
            <a:pPr marL="0" indent="0">
              <a:buNone/>
            </a:pPr>
            <a:r>
              <a:rPr lang="cs-CZ" sz="2000" dirty="0"/>
              <a:t>        </a:t>
            </a:r>
            <a:r>
              <a:rPr lang="cs-CZ" sz="2000" u="sng" dirty="0"/>
              <a:t>III. třídy      	     			                     </a:t>
            </a:r>
            <a:r>
              <a:rPr lang="cs-CZ" sz="2000" u="sng" dirty="0" smtClean="0"/>
              <a:t> 716 </a:t>
            </a:r>
            <a:r>
              <a:rPr lang="cs-CZ" sz="2000" u="sng" dirty="0"/>
              <a:t>ks</a:t>
            </a:r>
          </a:p>
          <a:p>
            <a:pPr marL="0" indent="0">
              <a:buNone/>
            </a:pPr>
            <a:r>
              <a:rPr lang="cs-CZ" sz="2000" dirty="0"/>
              <a:t>        </a:t>
            </a:r>
            <a:r>
              <a:rPr lang="cs-CZ" sz="2400" b="1" dirty="0"/>
              <a:t>Celkem 					  1 </a:t>
            </a:r>
            <a:r>
              <a:rPr lang="cs-CZ" sz="2400" b="1" dirty="0" smtClean="0"/>
              <a:t>091 </a:t>
            </a:r>
            <a:r>
              <a:rPr lang="cs-CZ" sz="2400" b="1" dirty="0"/>
              <a:t>ks </a:t>
            </a:r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971550" lvl="1" indent="-514350">
              <a:buFont typeface="+mj-lt"/>
              <a:buAutoNum type="arabicPeriod"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3841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Akce SFDI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8260576"/>
              </p:ext>
            </p:extLst>
          </p:nvPr>
        </p:nvGraphicFramePr>
        <p:xfrm>
          <a:off x="1003301" y="1612901"/>
          <a:ext cx="9518649" cy="5016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7699">
                  <a:extLst>
                    <a:ext uri="{9D8B030D-6E8A-4147-A177-3AD203B41FA5}">
                      <a16:colId xmlns:a16="http://schemas.microsoft.com/office/drawing/2014/main" xmlns="" val="854974490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xmlns="" val="3598265509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xmlns="" val="577777970"/>
                    </a:ext>
                  </a:extLst>
                </a:gridCol>
                <a:gridCol w="3460750">
                  <a:extLst>
                    <a:ext uri="{9D8B030D-6E8A-4147-A177-3AD203B41FA5}">
                      <a16:colId xmlns:a16="http://schemas.microsoft.com/office/drawing/2014/main" xmlns="" val="1530596831"/>
                    </a:ext>
                  </a:extLst>
                </a:gridCol>
                <a:gridCol w="2563173">
                  <a:extLst>
                    <a:ext uri="{9D8B030D-6E8A-4147-A177-3AD203B41FA5}">
                      <a16:colId xmlns:a16="http://schemas.microsoft.com/office/drawing/2014/main" xmlns="" val="395994933"/>
                    </a:ext>
                  </a:extLst>
                </a:gridCol>
                <a:gridCol w="961077">
                  <a:extLst>
                    <a:ext uri="{9D8B030D-6E8A-4147-A177-3AD203B41FA5}">
                      <a16:colId xmlns:a16="http://schemas.microsoft.com/office/drawing/2014/main" xmlns="" val="93187655"/>
                    </a:ext>
                  </a:extLst>
                </a:gridCol>
              </a:tblGrid>
              <a:tr h="39551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1.</a:t>
                      </a:r>
                      <a:endParaRPr lang="cs-CZ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OL</a:t>
                      </a:r>
                      <a:endParaRPr lang="cs-CZ" sz="16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>
                          <a:effectLst/>
                        </a:rPr>
                        <a:t>III/3732</a:t>
                      </a:r>
                      <a:endParaRPr lang="cs-CZ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>
                          <a:effectLst/>
                        </a:rPr>
                        <a:t>Haňovice- Myslechovice</a:t>
                      </a:r>
                      <a:endParaRPr lang="cs-CZ" sz="16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>
                          <a:effectLst/>
                        </a:rPr>
                        <a:t>stavební úpravy silnice</a:t>
                      </a:r>
                      <a:endParaRPr lang="cs-CZ" sz="16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20 000</a:t>
                      </a:r>
                      <a:endParaRPr lang="cs-CZ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extLst>
                  <a:ext uri="{0D108BD9-81ED-4DB2-BD59-A6C34878D82A}">
                    <a16:rowId xmlns:a16="http://schemas.microsoft.com/office/drawing/2014/main" xmlns="" val="2865085595"/>
                  </a:ext>
                </a:extLst>
              </a:tr>
              <a:tr h="39551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2.</a:t>
                      </a:r>
                      <a:endParaRPr lang="cs-CZ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OL</a:t>
                      </a:r>
                      <a:endParaRPr lang="cs-CZ" sz="1600" b="1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III/4498</a:t>
                      </a:r>
                      <a:endParaRPr lang="cs-CZ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dirty="0">
                          <a:effectLst/>
                        </a:rPr>
                        <a:t>Nové Zámky</a:t>
                      </a:r>
                      <a:endParaRPr lang="cs-CZ" sz="1600" b="1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>
                          <a:effectLst/>
                        </a:rPr>
                        <a:t>stavební úpravy opěrné zdi</a:t>
                      </a:r>
                      <a:endParaRPr lang="cs-CZ" sz="16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6 500</a:t>
                      </a:r>
                      <a:endParaRPr lang="cs-CZ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extLst>
                  <a:ext uri="{0D108BD9-81ED-4DB2-BD59-A6C34878D82A}">
                    <a16:rowId xmlns:a16="http://schemas.microsoft.com/office/drawing/2014/main" xmlns="" val="2187024433"/>
                  </a:ext>
                </a:extLst>
              </a:tr>
              <a:tr h="39551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3.</a:t>
                      </a:r>
                      <a:endParaRPr lang="cs-CZ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OL</a:t>
                      </a:r>
                      <a:endParaRPr lang="cs-CZ" sz="16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>
                          <a:effectLst/>
                        </a:rPr>
                        <a:t>III/4465</a:t>
                      </a:r>
                      <a:endParaRPr lang="cs-CZ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effectLst/>
                        </a:rPr>
                        <a:t>Horka n Moravou - ul Olomoucká</a:t>
                      </a:r>
                      <a:endParaRPr lang="pt-BR" sz="1600" b="1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>
                          <a:effectLst/>
                        </a:rPr>
                        <a:t>stavební úpravy silnice</a:t>
                      </a:r>
                      <a:endParaRPr lang="cs-CZ" sz="16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20 000</a:t>
                      </a:r>
                      <a:endParaRPr lang="cs-CZ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extLst>
                  <a:ext uri="{0D108BD9-81ED-4DB2-BD59-A6C34878D82A}">
                    <a16:rowId xmlns:a16="http://schemas.microsoft.com/office/drawing/2014/main" xmlns="" val="1697645132"/>
                  </a:ext>
                </a:extLst>
              </a:tr>
              <a:tr h="39551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4.</a:t>
                      </a:r>
                      <a:endParaRPr lang="cs-CZ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ŠU</a:t>
                      </a:r>
                      <a:endParaRPr lang="cs-CZ" sz="16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effectLst/>
                        </a:rPr>
                        <a:t>III/4442,4441</a:t>
                      </a:r>
                      <a:endParaRPr lang="cs-CZ" sz="1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dirty="0">
                          <a:effectLst/>
                        </a:rPr>
                        <a:t>Moravičany - průtah</a:t>
                      </a:r>
                      <a:endParaRPr lang="cs-CZ" sz="1600" b="1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dirty="0">
                          <a:effectLst/>
                        </a:rPr>
                        <a:t>stavební úpravy silnice</a:t>
                      </a:r>
                      <a:endParaRPr lang="cs-CZ" sz="1600" b="1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18 000</a:t>
                      </a:r>
                      <a:endParaRPr lang="cs-CZ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extLst>
                  <a:ext uri="{0D108BD9-81ED-4DB2-BD59-A6C34878D82A}">
                    <a16:rowId xmlns:a16="http://schemas.microsoft.com/office/drawing/2014/main" xmlns="" val="1832233971"/>
                  </a:ext>
                </a:extLst>
              </a:tr>
              <a:tr h="33619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5.</a:t>
                      </a:r>
                      <a:endParaRPr lang="cs-CZ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ŠU</a:t>
                      </a:r>
                      <a:endParaRPr lang="cs-CZ" sz="16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>
                          <a:effectLst/>
                        </a:rPr>
                        <a:t>III/4442</a:t>
                      </a:r>
                      <a:endParaRPr lang="cs-CZ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>
                          <a:effectLst/>
                        </a:rPr>
                        <a:t>Loštice - ul. Moravičanská</a:t>
                      </a:r>
                      <a:endParaRPr lang="cs-CZ" sz="16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dirty="0">
                          <a:effectLst/>
                        </a:rPr>
                        <a:t>stavební úpravy silnice</a:t>
                      </a:r>
                      <a:endParaRPr lang="cs-CZ" sz="1600" b="1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38 000</a:t>
                      </a:r>
                      <a:endParaRPr lang="cs-CZ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extLst>
                  <a:ext uri="{0D108BD9-81ED-4DB2-BD59-A6C34878D82A}">
                    <a16:rowId xmlns:a16="http://schemas.microsoft.com/office/drawing/2014/main" xmlns="" val="4194153133"/>
                  </a:ext>
                </a:extLst>
              </a:tr>
              <a:tr h="3296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6.</a:t>
                      </a:r>
                      <a:endParaRPr lang="cs-CZ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>
                          <a:effectLst/>
                        </a:rPr>
                        <a:t>JE</a:t>
                      </a:r>
                      <a:endParaRPr lang="cs-CZ" sz="16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>
                          <a:effectLst/>
                        </a:rPr>
                        <a:t>II/456</a:t>
                      </a:r>
                      <a:endParaRPr lang="cs-CZ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>
                          <a:effectLst/>
                        </a:rPr>
                        <a:t>Most ev.č. 446- 002 Žulová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</a:rPr>
                        <a:t>stavební úpravy mostu</a:t>
                      </a:r>
                      <a:endParaRPr lang="cs-CZ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15 987</a:t>
                      </a:r>
                      <a:endParaRPr lang="cs-CZ" sz="16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extLst>
                  <a:ext uri="{0D108BD9-81ED-4DB2-BD59-A6C34878D82A}">
                    <a16:rowId xmlns:a16="http://schemas.microsoft.com/office/drawing/2014/main" xmlns="" val="1866938731"/>
                  </a:ext>
                </a:extLst>
              </a:tr>
              <a:tr h="39551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7.</a:t>
                      </a:r>
                      <a:endParaRPr lang="cs-CZ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ŠU</a:t>
                      </a:r>
                      <a:endParaRPr lang="cs-CZ" sz="16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>
                          <a:effectLst/>
                        </a:rPr>
                        <a:t>III/4442</a:t>
                      </a:r>
                      <a:endParaRPr lang="cs-CZ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>
                          <a:effectLst/>
                        </a:rPr>
                        <a:t>Most ev.č. 4442- 1 Loštice na I/35</a:t>
                      </a:r>
                      <a:endParaRPr lang="cs-CZ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</a:rPr>
                        <a:t>stavební úpravy mostu</a:t>
                      </a:r>
                      <a:endParaRPr lang="cs-CZ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25 000</a:t>
                      </a:r>
                      <a:endParaRPr lang="cs-CZ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extLst>
                  <a:ext uri="{0D108BD9-81ED-4DB2-BD59-A6C34878D82A}">
                    <a16:rowId xmlns:a16="http://schemas.microsoft.com/office/drawing/2014/main" xmlns="" val="464438579"/>
                  </a:ext>
                </a:extLst>
              </a:tr>
              <a:tr h="39551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8.</a:t>
                      </a:r>
                      <a:endParaRPr lang="cs-CZ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OL</a:t>
                      </a:r>
                      <a:endParaRPr lang="cs-CZ" sz="16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>
                          <a:effectLst/>
                        </a:rPr>
                        <a:t>III/37314</a:t>
                      </a:r>
                      <a:endParaRPr lang="cs-CZ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>
                          <a:effectLst/>
                        </a:rPr>
                        <a:t>Most ev.č. 37314-1 Cakov</a:t>
                      </a:r>
                      <a:endParaRPr lang="cs-CZ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</a:rPr>
                        <a:t>stavební úpravy mostu</a:t>
                      </a:r>
                      <a:endParaRPr lang="cs-CZ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3 150</a:t>
                      </a:r>
                      <a:endParaRPr lang="cs-CZ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extLst>
                  <a:ext uri="{0D108BD9-81ED-4DB2-BD59-A6C34878D82A}">
                    <a16:rowId xmlns:a16="http://schemas.microsoft.com/office/drawing/2014/main" xmlns="" val="1429897832"/>
                  </a:ext>
                </a:extLst>
              </a:tr>
              <a:tr h="39551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9.</a:t>
                      </a:r>
                      <a:endParaRPr lang="cs-CZ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OL</a:t>
                      </a:r>
                      <a:endParaRPr lang="cs-CZ" sz="16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>
                          <a:effectLst/>
                        </a:rPr>
                        <a:t>III/37314</a:t>
                      </a:r>
                      <a:endParaRPr lang="cs-CZ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>
                          <a:effectLst/>
                        </a:rPr>
                        <a:t>Most ev.č. 37314-2 Cakov</a:t>
                      </a:r>
                      <a:endParaRPr lang="cs-CZ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</a:rPr>
                        <a:t>stavební úpravy mostu</a:t>
                      </a:r>
                      <a:endParaRPr lang="cs-CZ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6 400</a:t>
                      </a:r>
                      <a:endParaRPr lang="cs-CZ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extLst>
                  <a:ext uri="{0D108BD9-81ED-4DB2-BD59-A6C34878D82A}">
                    <a16:rowId xmlns:a16="http://schemas.microsoft.com/office/drawing/2014/main" xmlns="" val="2041081937"/>
                  </a:ext>
                </a:extLst>
              </a:tr>
              <a:tr h="39551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10.</a:t>
                      </a:r>
                      <a:endParaRPr lang="cs-CZ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OL</a:t>
                      </a:r>
                      <a:endParaRPr lang="cs-CZ" sz="16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>
                          <a:effectLst/>
                        </a:rPr>
                        <a:t>III/44317</a:t>
                      </a:r>
                      <a:endParaRPr lang="cs-CZ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>
                          <a:effectLst/>
                        </a:rPr>
                        <a:t>Most ev.č. 44317-18 Hrubá Voda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</a:rPr>
                        <a:t>stavební úpravy mostu</a:t>
                      </a:r>
                      <a:endParaRPr lang="cs-CZ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33 300</a:t>
                      </a:r>
                      <a:endParaRPr lang="cs-CZ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extLst>
                  <a:ext uri="{0D108BD9-81ED-4DB2-BD59-A6C34878D82A}">
                    <a16:rowId xmlns:a16="http://schemas.microsoft.com/office/drawing/2014/main" xmlns="" val="2822494039"/>
                  </a:ext>
                </a:extLst>
              </a:tr>
              <a:tr h="39551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11.</a:t>
                      </a:r>
                      <a:endParaRPr lang="cs-CZ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PV</a:t>
                      </a:r>
                      <a:endParaRPr lang="cs-CZ" sz="16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effectLst/>
                        </a:rPr>
                        <a:t>III/4354,4344</a:t>
                      </a:r>
                      <a:endParaRPr lang="cs-CZ" sz="1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>
                          <a:effectLst/>
                        </a:rPr>
                        <a:t>Hrdibořice</a:t>
                      </a:r>
                      <a:endParaRPr lang="cs-CZ" sz="16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dirty="0">
                          <a:effectLst/>
                        </a:rPr>
                        <a:t>stavební úpravy silnice</a:t>
                      </a:r>
                      <a:endParaRPr lang="cs-CZ" sz="1600" b="1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12 000</a:t>
                      </a:r>
                      <a:endParaRPr lang="cs-CZ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extLst>
                  <a:ext uri="{0D108BD9-81ED-4DB2-BD59-A6C34878D82A}">
                    <a16:rowId xmlns:a16="http://schemas.microsoft.com/office/drawing/2014/main" xmlns="" val="1935371573"/>
                  </a:ext>
                </a:extLst>
              </a:tr>
              <a:tr h="39551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12.</a:t>
                      </a:r>
                      <a:endParaRPr lang="cs-CZ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PR</a:t>
                      </a:r>
                      <a:endParaRPr lang="cs-CZ" sz="16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>
                          <a:effectLst/>
                        </a:rPr>
                        <a:t>III/43724</a:t>
                      </a:r>
                      <a:endParaRPr lang="cs-CZ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>
                          <a:effectLst/>
                        </a:rPr>
                        <a:t>Dřevohostice - průtah</a:t>
                      </a:r>
                      <a:endParaRPr lang="cs-CZ" sz="16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>
                          <a:effectLst/>
                        </a:rPr>
                        <a:t>stavební úpravy silnice</a:t>
                      </a:r>
                      <a:endParaRPr lang="cs-CZ" sz="16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14 889</a:t>
                      </a:r>
                      <a:endParaRPr lang="cs-CZ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extLst>
                  <a:ext uri="{0D108BD9-81ED-4DB2-BD59-A6C34878D82A}">
                    <a16:rowId xmlns:a16="http://schemas.microsoft.com/office/drawing/2014/main" xmlns="" val="2151538220"/>
                  </a:ext>
                </a:extLst>
              </a:tr>
              <a:tr h="39551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13.</a:t>
                      </a:r>
                      <a:endParaRPr lang="cs-CZ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PV</a:t>
                      </a:r>
                      <a:endParaRPr lang="cs-CZ" sz="16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>
                          <a:effectLst/>
                        </a:rPr>
                        <a:t>III/43321</a:t>
                      </a:r>
                      <a:endParaRPr lang="cs-CZ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>
                          <a:effectLst/>
                        </a:rPr>
                        <a:t>Hruška - průtah</a:t>
                      </a:r>
                      <a:endParaRPr lang="cs-CZ" sz="16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>
                          <a:effectLst/>
                        </a:rPr>
                        <a:t>stavební úpravy silnice</a:t>
                      </a:r>
                      <a:endParaRPr lang="cs-CZ" sz="16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5718" marR="5718" marT="571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15 000</a:t>
                      </a:r>
                      <a:endParaRPr lang="cs-CZ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8" marR="5718" marT="5718" marB="0" anchor="b"/>
                </a:tc>
                <a:extLst>
                  <a:ext uri="{0D108BD9-81ED-4DB2-BD59-A6C34878D82A}">
                    <a16:rowId xmlns:a16="http://schemas.microsoft.com/office/drawing/2014/main" xmlns="" val="2250167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058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Investice z rozpočtu Olomouckého kraje</a:t>
            </a:r>
            <a:endParaRPr lang="cs-CZ" b="1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9360315"/>
              </p:ext>
            </p:extLst>
          </p:nvPr>
        </p:nvGraphicFramePr>
        <p:xfrm>
          <a:off x="1054099" y="1625598"/>
          <a:ext cx="9848852" cy="4686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7509">
                  <a:extLst>
                    <a:ext uri="{9D8B030D-6E8A-4147-A177-3AD203B41FA5}">
                      <a16:colId xmlns:a16="http://schemas.microsoft.com/office/drawing/2014/main" xmlns="" val="3061416987"/>
                    </a:ext>
                  </a:extLst>
                </a:gridCol>
                <a:gridCol w="529843">
                  <a:extLst>
                    <a:ext uri="{9D8B030D-6E8A-4147-A177-3AD203B41FA5}">
                      <a16:colId xmlns:a16="http://schemas.microsoft.com/office/drawing/2014/main" xmlns="" val="385133600"/>
                    </a:ext>
                  </a:extLst>
                </a:gridCol>
                <a:gridCol w="1122021">
                  <a:extLst>
                    <a:ext uri="{9D8B030D-6E8A-4147-A177-3AD203B41FA5}">
                      <a16:colId xmlns:a16="http://schemas.microsoft.com/office/drawing/2014/main" xmlns="" val="2690224678"/>
                    </a:ext>
                  </a:extLst>
                </a:gridCol>
                <a:gridCol w="3615401">
                  <a:extLst>
                    <a:ext uri="{9D8B030D-6E8A-4147-A177-3AD203B41FA5}">
                      <a16:colId xmlns:a16="http://schemas.microsoft.com/office/drawing/2014/main" xmlns="" val="806368969"/>
                    </a:ext>
                  </a:extLst>
                </a:gridCol>
                <a:gridCol w="2882971">
                  <a:extLst>
                    <a:ext uri="{9D8B030D-6E8A-4147-A177-3AD203B41FA5}">
                      <a16:colId xmlns:a16="http://schemas.microsoft.com/office/drawing/2014/main" xmlns="" val="764128462"/>
                    </a:ext>
                  </a:extLst>
                </a:gridCol>
                <a:gridCol w="1231107">
                  <a:extLst>
                    <a:ext uri="{9D8B030D-6E8A-4147-A177-3AD203B41FA5}">
                      <a16:colId xmlns:a16="http://schemas.microsoft.com/office/drawing/2014/main" xmlns="" val="2951856027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1.</a:t>
                      </a:r>
                      <a:endParaRPr lang="cs-CZ" sz="2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>
                          <a:effectLst/>
                        </a:rPr>
                        <a:t>SU</a:t>
                      </a:r>
                      <a:endParaRPr lang="cs-CZ" sz="20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>
                          <a:effectLst/>
                        </a:rPr>
                        <a:t>III/3697</a:t>
                      </a:r>
                      <a:endParaRPr lang="cs-CZ" sz="2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b="1" u="none" strike="noStrike">
                          <a:effectLst/>
                        </a:rPr>
                        <a:t>Most ev.č.3697-8 Jindřichov   (k.ú. Pusté Žibřidovice)</a:t>
                      </a:r>
                      <a:endParaRPr lang="cs-CZ" sz="20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b="1" u="none" strike="noStrike">
                          <a:effectLst/>
                        </a:rPr>
                        <a:t>stavební úpravy mostu</a:t>
                      </a:r>
                      <a:endParaRPr lang="cs-CZ" sz="20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>
                          <a:effectLst/>
                        </a:rPr>
                        <a:t>6 751</a:t>
                      </a:r>
                      <a:endParaRPr lang="cs-CZ" sz="20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53363680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>
                          <a:effectLst/>
                        </a:rPr>
                        <a:t>2.</a:t>
                      </a:r>
                      <a:endParaRPr lang="cs-CZ" sz="2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>
                          <a:effectLst/>
                        </a:rPr>
                        <a:t>PR</a:t>
                      </a:r>
                      <a:endParaRPr lang="cs-CZ" sz="20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effectLst/>
                        </a:rPr>
                        <a:t>III/04724</a:t>
                      </a:r>
                      <a:endParaRPr lang="cs-CZ" sz="2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b="1" u="none" strike="noStrike" dirty="0">
                          <a:effectLst/>
                        </a:rPr>
                        <a:t>Most ev.č.04724-1 Prosenice</a:t>
                      </a:r>
                      <a:endParaRPr lang="cs-CZ" sz="2000" b="1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b="1" u="none" strike="noStrike">
                          <a:effectLst/>
                        </a:rPr>
                        <a:t>stavební úpravy mostu</a:t>
                      </a:r>
                      <a:endParaRPr lang="cs-CZ" sz="20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>
                          <a:effectLst/>
                        </a:rPr>
                        <a:t>9 607</a:t>
                      </a:r>
                      <a:endParaRPr lang="cs-CZ" sz="20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1250148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>
                          <a:effectLst/>
                        </a:rPr>
                        <a:t>3.</a:t>
                      </a:r>
                      <a:endParaRPr lang="cs-CZ" sz="2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>
                          <a:effectLst/>
                        </a:rPr>
                        <a:t>OL</a:t>
                      </a:r>
                      <a:endParaRPr lang="cs-CZ" sz="20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>
                          <a:effectLst/>
                        </a:rPr>
                        <a:t>III/4469</a:t>
                      </a:r>
                      <a:endParaRPr lang="cs-CZ" sz="2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b="1" u="none" strike="noStrike" dirty="0">
                          <a:effectLst/>
                        </a:rPr>
                        <a:t>Most ev.č.4469 - 1 Štarnov</a:t>
                      </a:r>
                      <a:endParaRPr lang="cs-CZ" sz="2000" b="1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b="1" u="none" strike="noStrike" dirty="0">
                          <a:effectLst/>
                        </a:rPr>
                        <a:t>stavební úpravy mostu</a:t>
                      </a:r>
                      <a:endParaRPr lang="cs-CZ" sz="2000" b="1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>
                          <a:effectLst/>
                        </a:rPr>
                        <a:t>13 200</a:t>
                      </a:r>
                      <a:endParaRPr lang="cs-CZ" sz="20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720304158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>
                          <a:effectLst/>
                        </a:rPr>
                        <a:t>4.</a:t>
                      </a:r>
                      <a:endParaRPr lang="cs-CZ" sz="2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>
                          <a:effectLst/>
                        </a:rPr>
                        <a:t>PV</a:t>
                      </a:r>
                      <a:endParaRPr lang="cs-CZ" sz="20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>
                          <a:effectLst/>
                        </a:rPr>
                        <a:t>III/37352</a:t>
                      </a:r>
                      <a:endParaRPr lang="cs-CZ" sz="2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b="1" u="none" strike="noStrike">
                          <a:effectLst/>
                        </a:rPr>
                        <a:t>Před obcí Ptení</a:t>
                      </a:r>
                      <a:endParaRPr lang="cs-CZ" sz="20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000" b="1" u="none" strike="noStrike" dirty="0">
                          <a:effectLst/>
                        </a:rPr>
                        <a:t>stavební úpravy silnice a  propustu</a:t>
                      </a:r>
                      <a:endParaRPr lang="pl-PL" sz="2000" b="1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>
                          <a:effectLst/>
                        </a:rPr>
                        <a:t>5 700</a:t>
                      </a:r>
                      <a:endParaRPr lang="cs-CZ" sz="20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78220461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>
                          <a:effectLst/>
                        </a:rPr>
                        <a:t>5.</a:t>
                      </a:r>
                      <a:endParaRPr lang="cs-CZ" sz="2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>
                          <a:effectLst/>
                        </a:rPr>
                        <a:t>PV</a:t>
                      </a:r>
                      <a:endParaRPr lang="cs-CZ" sz="20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>
                          <a:effectLst/>
                        </a:rPr>
                        <a:t>III/37356</a:t>
                      </a:r>
                      <a:endParaRPr lang="cs-CZ" sz="2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2000" b="1" u="none" strike="noStrike">
                          <a:effectLst/>
                        </a:rPr>
                        <a:t>Most ev.č.37356 - 3  Ptenský Dvorek</a:t>
                      </a:r>
                      <a:endParaRPr lang="nl-NL" sz="20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b="1" u="none" strike="noStrike" dirty="0">
                          <a:effectLst/>
                        </a:rPr>
                        <a:t>stavební úpravy mostu</a:t>
                      </a:r>
                      <a:endParaRPr lang="cs-CZ" sz="2000" b="1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6 798</a:t>
                      </a:r>
                      <a:endParaRPr lang="cs-CZ" sz="2000" b="1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92262043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>
                          <a:effectLst/>
                        </a:rPr>
                        <a:t>6.</a:t>
                      </a:r>
                      <a:endParaRPr lang="cs-CZ" sz="2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>
                          <a:effectLst/>
                        </a:rPr>
                        <a:t>SU</a:t>
                      </a:r>
                      <a:endParaRPr lang="cs-CZ" sz="20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>
                          <a:effectLst/>
                        </a:rPr>
                        <a:t>II/369</a:t>
                      </a:r>
                      <a:endParaRPr lang="cs-CZ" sz="2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b="1" u="none" strike="noStrike">
                          <a:effectLst/>
                        </a:rPr>
                        <a:t>Stabilizace svahu před Hanušovicemi</a:t>
                      </a:r>
                      <a:endParaRPr lang="cs-CZ" sz="20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>
                          <a:effectLst/>
                        </a:rPr>
                        <a:t>stabilizace svahu,zřítení opěrné zdi</a:t>
                      </a:r>
                      <a:endParaRPr lang="cs-CZ" sz="2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89 000</a:t>
                      </a:r>
                      <a:endParaRPr lang="cs-CZ" sz="2000" b="1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75516869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>
                          <a:effectLst/>
                        </a:rPr>
                        <a:t>7.</a:t>
                      </a:r>
                      <a:endParaRPr lang="cs-CZ" sz="2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>
                          <a:effectLst/>
                        </a:rPr>
                        <a:t>PR</a:t>
                      </a:r>
                      <a:endParaRPr lang="cs-CZ" sz="20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>
                          <a:effectLst/>
                        </a:rPr>
                        <a:t>III/4375</a:t>
                      </a:r>
                      <a:endParaRPr lang="cs-CZ" sz="2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b="1" u="none" strike="noStrike">
                          <a:effectLst/>
                        </a:rPr>
                        <a:t>III/4375,III/4377 Loučka po kř.III/44025</a:t>
                      </a:r>
                      <a:endParaRPr lang="cs-CZ" sz="20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b="1" u="none" strike="noStrike">
                          <a:effectLst/>
                        </a:rPr>
                        <a:t>stavební úpravy silnice</a:t>
                      </a:r>
                      <a:endParaRPr lang="cs-CZ" sz="20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40 292</a:t>
                      </a:r>
                      <a:endParaRPr lang="cs-CZ" sz="2000" b="1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358280017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>
                          <a:effectLst/>
                        </a:rPr>
                        <a:t>8.</a:t>
                      </a:r>
                      <a:endParaRPr lang="cs-CZ" sz="2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>
                          <a:effectLst/>
                        </a:rPr>
                        <a:t>PV</a:t>
                      </a:r>
                      <a:endParaRPr lang="cs-CZ" sz="20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>
                          <a:effectLst/>
                        </a:rPr>
                        <a:t>III/37766 ,37762 ,4332</a:t>
                      </a:r>
                      <a:endParaRPr lang="cs-CZ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b="1" u="none" strike="noStrike">
                          <a:effectLst/>
                        </a:rPr>
                        <a:t>Určice - průtah</a:t>
                      </a:r>
                      <a:endParaRPr lang="cs-CZ" sz="2000" b="1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>
                          <a:effectLst/>
                        </a:rPr>
                        <a:t>stavební úpravy silnice </a:t>
                      </a:r>
                      <a:endParaRPr lang="cs-CZ" sz="2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22 000</a:t>
                      </a:r>
                      <a:endParaRPr lang="cs-CZ" sz="2000" b="1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4842617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8569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Zdroje financování v roce </a:t>
            </a:r>
            <a:r>
              <a:rPr lang="cs-CZ" b="1" dirty="0" smtClean="0"/>
              <a:t>2022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4800"/>
            <a:ext cx="10515600" cy="4608513"/>
          </a:xfrm>
        </p:spPr>
        <p:txBody>
          <a:bodyPr>
            <a:normAutofit fontScale="55000" lnSpcReduction="20000"/>
          </a:bodyPr>
          <a:lstStyle/>
          <a:p>
            <a:pPr marL="457200" lvl="1" indent="0">
              <a:buNone/>
            </a:pPr>
            <a:r>
              <a:rPr lang="cs-CZ" sz="3800" b="1" dirty="0" smtClean="0"/>
              <a:t>1</a:t>
            </a:r>
            <a:r>
              <a:rPr lang="cs-CZ" sz="3800" b="1" dirty="0"/>
              <a:t>. Příspěvek od zřizovatele</a:t>
            </a:r>
          </a:p>
          <a:p>
            <a:pPr marL="457200" lvl="1" indent="0">
              <a:buNone/>
            </a:pPr>
            <a:r>
              <a:rPr lang="cs-CZ" sz="2000" dirty="0"/>
              <a:t>	</a:t>
            </a:r>
            <a:r>
              <a:rPr lang="cs-CZ" sz="3600" dirty="0"/>
              <a:t>Celkem				</a:t>
            </a:r>
            <a:r>
              <a:rPr lang="cs-CZ" sz="3600" dirty="0" smtClean="0"/>
              <a:t>636 </a:t>
            </a:r>
            <a:r>
              <a:rPr lang="cs-CZ" sz="3600" dirty="0"/>
              <a:t>mil. Kč</a:t>
            </a:r>
            <a:endParaRPr lang="cs-CZ" dirty="0"/>
          </a:p>
          <a:p>
            <a:pPr lvl="3">
              <a:buFont typeface="Wingdings" panose="05000000000000000000" pitchFamily="2" charset="2"/>
              <a:buChar char="§"/>
            </a:pPr>
            <a:r>
              <a:rPr lang="cs-CZ" sz="2000" dirty="0"/>
              <a:t>	</a:t>
            </a:r>
            <a:r>
              <a:rPr lang="cs-CZ" sz="2900" dirty="0"/>
              <a:t>Příspěvek na provoz a mzdy	</a:t>
            </a:r>
            <a:r>
              <a:rPr lang="cs-CZ" sz="2900" dirty="0" smtClean="0"/>
              <a:t>471 </a:t>
            </a:r>
            <a:r>
              <a:rPr lang="cs-CZ" sz="2900" dirty="0"/>
              <a:t>mil. Kč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cs-CZ" sz="2900" dirty="0"/>
              <a:t>     Příspěvek na odpisy 		</a:t>
            </a:r>
            <a:r>
              <a:rPr lang="cs-CZ" sz="2900" dirty="0" smtClean="0"/>
              <a:t>165 </a:t>
            </a:r>
            <a:r>
              <a:rPr lang="cs-CZ" sz="2900" dirty="0"/>
              <a:t>mil. Kč</a:t>
            </a:r>
          </a:p>
          <a:p>
            <a:pPr marL="914400" lvl="2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sz="2800" b="1" dirty="0" smtClean="0"/>
          </a:p>
          <a:p>
            <a:pPr marL="457200" lvl="1" indent="0">
              <a:buNone/>
            </a:pPr>
            <a:r>
              <a:rPr lang="cs-CZ" sz="3800" b="1" dirty="0" smtClean="0"/>
              <a:t>2</a:t>
            </a:r>
            <a:r>
              <a:rPr lang="cs-CZ" sz="3800" b="1" dirty="0"/>
              <a:t>.   Dotace ze SFDI </a:t>
            </a:r>
          </a:p>
          <a:p>
            <a:pPr marL="914400" lvl="2" indent="0">
              <a:buNone/>
            </a:pPr>
            <a:r>
              <a:rPr lang="cs-CZ" sz="3600" dirty="0"/>
              <a:t>Celkem 		</a:t>
            </a:r>
            <a:r>
              <a:rPr lang="cs-CZ" sz="3600" dirty="0" smtClean="0"/>
              <a:t>		225 </a:t>
            </a:r>
            <a:r>
              <a:rPr lang="cs-CZ" sz="3600" dirty="0"/>
              <a:t>mil. Kč </a:t>
            </a:r>
          </a:p>
          <a:p>
            <a:pPr marL="457200" lvl="1" indent="0">
              <a:buNone/>
            </a:pPr>
            <a:endParaRPr lang="cs-CZ" sz="2200" b="1" dirty="0"/>
          </a:p>
          <a:p>
            <a:pPr marL="914400" lvl="1" indent="-457200">
              <a:buAutoNum type="arabicPeriod" startAt="3"/>
            </a:pPr>
            <a:endParaRPr lang="cs-CZ" sz="3100" b="1" dirty="0" smtClean="0"/>
          </a:p>
          <a:p>
            <a:pPr marL="914400" lvl="1" indent="-457200">
              <a:buAutoNum type="arabicPeriod" startAt="3"/>
            </a:pPr>
            <a:r>
              <a:rPr lang="cs-CZ" sz="3800" b="1" dirty="0" smtClean="0"/>
              <a:t>IROP </a:t>
            </a:r>
          </a:p>
          <a:p>
            <a:pPr marL="457200" lvl="1" indent="0">
              <a:buNone/>
            </a:pPr>
            <a:r>
              <a:rPr lang="cs-CZ" dirty="0" smtClean="0"/>
              <a:t>	</a:t>
            </a:r>
            <a:r>
              <a:rPr lang="cs-CZ" sz="3200" dirty="0" smtClean="0"/>
              <a:t>Celkem 	</a:t>
            </a:r>
            <a:r>
              <a:rPr lang="cs-CZ" sz="3200" dirty="0"/>
              <a:t>	</a:t>
            </a:r>
            <a:r>
              <a:rPr lang="cs-CZ" sz="3200" dirty="0" smtClean="0"/>
              <a:t>  		53 </a:t>
            </a:r>
            <a:r>
              <a:rPr lang="cs-CZ" sz="3200" dirty="0"/>
              <a:t>mil. </a:t>
            </a:r>
            <a:r>
              <a:rPr lang="cs-CZ" sz="3200" dirty="0" smtClean="0"/>
              <a:t>Kč</a:t>
            </a:r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sz="3800" b="1" dirty="0"/>
              <a:t>4. </a:t>
            </a:r>
            <a:r>
              <a:rPr lang="cs-CZ" sz="5100" b="1" dirty="0" smtClean="0"/>
              <a:t>	</a:t>
            </a:r>
            <a:r>
              <a:rPr lang="cs-CZ" sz="3800" b="1" dirty="0" smtClean="0"/>
              <a:t>Příspěvek </a:t>
            </a:r>
            <a:r>
              <a:rPr lang="cs-CZ" sz="3800" b="1" dirty="0"/>
              <a:t>na investice z OK</a:t>
            </a:r>
            <a:r>
              <a:rPr lang="cs-CZ" sz="3800" dirty="0"/>
              <a:t>	  </a:t>
            </a:r>
          </a:p>
          <a:p>
            <a:pPr marL="457200" lvl="1" indent="0">
              <a:buNone/>
            </a:pPr>
            <a:r>
              <a:rPr lang="cs-CZ" dirty="0"/>
              <a:t>	 </a:t>
            </a:r>
            <a:r>
              <a:rPr lang="cs-CZ" sz="3200" dirty="0"/>
              <a:t>Celkem	</a:t>
            </a:r>
            <a:r>
              <a:rPr lang="cs-CZ" sz="3200" dirty="0" smtClean="0"/>
              <a:t>                 			160 </a:t>
            </a:r>
            <a:r>
              <a:rPr lang="cs-CZ" sz="3200" dirty="0"/>
              <a:t>mil. Kč</a:t>
            </a:r>
          </a:p>
          <a:p>
            <a:pPr marL="457200" lvl="1" indent="0">
              <a:buNone/>
            </a:pPr>
            <a:r>
              <a:rPr lang="cs-CZ" dirty="0"/>
              <a:t>	            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94093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Zdroje financování v roce 2021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524000"/>
            <a:ext cx="10515600" cy="4513263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cs-CZ" b="1" dirty="0" smtClean="0"/>
              <a:t>1. Příspěvek od zřizovatele</a:t>
            </a:r>
          </a:p>
          <a:p>
            <a:pPr marL="457200" lvl="1" indent="0">
              <a:buNone/>
            </a:pPr>
            <a:r>
              <a:rPr lang="cs-CZ" sz="2000" dirty="0" smtClean="0"/>
              <a:t>	Celkem					669 mil. Kč</a:t>
            </a:r>
            <a:endParaRPr lang="cs-CZ" dirty="0" smtClean="0"/>
          </a:p>
          <a:p>
            <a:pPr lvl="3">
              <a:buFont typeface="Wingdings" panose="05000000000000000000" pitchFamily="2" charset="2"/>
              <a:buChar char="§"/>
            </a:pPr>
            <a:r>
              <a:rPr lang="cs-CZ" sz="2000" dirty="0" smtClean="0"/>
              <a:t>	</a:t>
            </a:r>
            <a:r>
              <a:rPr lang="cs-CZ" dirty="0"/>
              <a:t>Příspěvek na provoz a mzdy	</a:t>
            </a:r>
            <a:r>
              <a:rPr lang="cs-CZ" dirty="0" smtClean="0"/>
              <a:t>	478 mil. Kč</a:t>
            </a:r>
            <a:endParaRPr lang="cs-CZ" dirty="0"/>
          </a:p>
          <a:p>
            <a:pPr lvl="3">
              <a:buFont typeface="Wingdings" panose="05000000000000000000" pitchFamily="2" charset="2"/>
              <a:buChar char="§"/>
            </a:pPr>
            <a:r>
              <a:rPr lang="cs-CZ" dirty="0" smtClean="0"/>
              <a:t>     Příspěvek </a:t>
            </a:r>
            <a:r>
              <a:rPr lang="cs-CZ" dirty="0"/>
              <a:t>na odpisy 		191 </a:t>
            </a:r>
            <a:r>
              <a:rPr lang="cs-CZ" dirty="0" smtClean="0"/>
              <a:t>mil. Kč</a:t>
            </a:r>
            <a:endParaRPr lang="cs-CZ" dirty="0"/>
          </a:p>
          <a:p>
            <a:pPr marL="914400" lvl="2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b="1" dirty="0" smtClean="0"/>
              <a:t>2</a:t>
            </a:r>
            <a:r>
              <a:rPr lang="cs-CZ" b="1" dirty="0"/>
              <a:t>.   Dotace ze SFDI </a:t>
            </a:r>
          </a:p>
          <a:p>
            <a:pPr marL="914400" lvl="2" indent="0">
              <a:buNone/>
            </a:pPr>
            <a:r>
              <a:rPr lang="cs-CZ" dirty="0"/>
              <a:t>Celkem </a:t>
            </a:r>
            <a:r>
              <a:rPr lang="cs-CZ" dirty="0" smtClean="0"/>
              <a:t>					428 mil. Kč </a:t>
            </a:r>
            <a:endParaRPr lang="cs-CZ" dirty="0"/>
          </a:p>
          <a:p>
            <a:pPr marL="457200" lvl="1" indent="0">
              <a:buNone/>
            </a:pPr>
            <a:endParaRPr lang="cs-CZ" sz="2200" b="1" dirty="0" smtClean="0"/>
          </a:p>
          <a:p>
            <a:pPr marL="971550" lvl="1" indent="-514350">
              <a:buAutoNum type="arabicPeriod" startAt="3"/>
            </a:pPr>
            <a:r>
              <a:rPr lang="cs-CZ" b="1" dirty="0" smtClean="0"/>
              <a:t>IROP </a:t>
            </a:r>
          </a:p>
          <a:p>
            <a:pPr marL="457200" lvl="1" indent="0">
              <a:buNone/>
            </a:pPr>
            <a:r>
              <a:rPr lang="cs-CZ" sz="2000" b="1" dirty="0"/>
              <a:t>	</a:t>
            </a:r>
            <a:r>
              <a:rPr lang="cs-CZ" sz="2000" dirty="0" smtClean="0"/>
              <a:t>Celkem 					  91 mil. Kč</a:t>
            </a:r>
            <a:endParaRPr lang="cs-CZ" sz="2000" dirty="0"/>
          </a:p>
          <a:p>
            <a:pPr marL="457200" lvl="1" indent="0">
              <a:buNone/>
            </a:pPr>
            <a:endParaRPr lang="cs-CZ" sz="2000" b="1" dirty="0" smtClean="0"/>
          </a:p>
          <a:p>
            <a:pPr marL="457200" lvl="1" indent="0">
              <a:buNone/>
            </a:pPr>
            <a:r>
              <a:rPr lang="cs-CZ" b="1" dirty="0" smtClean="0"/>
              <a:t>4</a:t>
            </a:r>
            <a:r>
              <a:rPr lang="cs-CZ" b="1" dirty="0"/>
              <a:t>. </a:t>
            </a:r>
            <a:r>
              <a:rPr lang="cs-CZ" b="1" dirty="0" smtClean="0"/>
              <a:t>	Příspěvek </a:t>
            </a:r>
            <a:r>
              <a:rPr lang="cs-CZ" b="1" dirty="0"/>
              <a:t>na </a:t>
            </a:r>
            <a:r>
              <a:rPr lang="cs-CZ" b="1" dirty="0" smtClean="0"/>
              <a:t>investice z </a:t>
            </a:r>
            <a:r>
              <a:rPr lang="cs-CZ" b="1" dirty="0"/>
              <a:t>OK</a:t>
            </a:r>
            <a:r>
              <a:rPr lang="cs-CZ" dirty="0"/>
              <a:t>	</a:t>
            </a:r>
            <a:r>
              <a:rPr lang="cs-CZ" dirty="0" smtClean="0"/>
              <a:t>  </a:t>
            </a:r>
          </a:p>
          <a:p>
            <a:pPr marL="457200" lvl="1" indent="0">
              <a:buNone/>
            </a:pPr>
            <a:r>
              <a:rPr lang="cs-CZ" dirty="0" smtClean="0"/>
              <a:t>	</a:t>
            </a:r>
            <a:r>
              <a:rPr lang="cs-CZ" dirty="0"/>
              <a:t> </a:t>
            </a:r>
            <a:r>
              <a:rPr lang="cs-CZ" sz="2000" dirty="0" smtClean="0"/>
              <a:t>Celkem					  34 mil. Kč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1943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Stavebně technický stav silnic</a:t>
            </a:r>
            <a:endParaRPr lang="cs-CZ" b="1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119" y="2448718"/>
            <a:ext cx="8326431" cy="212566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4100" y="1892299"/>
            <a:ext cx="3343275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622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Stavebně technický stav silnic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988" y="2416629"/>
            <a:ext cx="8268942" cy="2042658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7985" y="1690688"/>
            <a:ext cx="339090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825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Stavebně technický stav silnic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062" y="2242559"/>
            <a:ext cx="8231188" cy="2027816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4412" y="1589592"/>
            <a:ext cx="3381375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452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Stavebně technický stav silnic podle okresů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137" y="1855788"/>
            <a:ext cx="3171825" cy="33528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7843" y="1855788"/>
            <a:ext cx="3114675" cy="32956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3400" y="1855788"/>
            <a:ext cx="3200400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435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Stavebně technický stav silnic podle okresů 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37" y="1909762"/>
            <a:ext cx="3286125" cy="3419475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6287" y="1909762"/>
            <a:ext cx="3248025" cy="343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722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6020</TotalTime>
  <Words>671</Words>
  <Application>Microsoft Office PowerPoint</Application>
  <PresentationFormat>Širokoúhlá obrazovka</PresentationFormat>
  <Paragraphs>341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Arial CE</vt:lpstr>
      <vt:lpstr>Calibri</vt:lpstr>
      <vt:lpstr>Calibri Light</vt:lpstr>
      <vt:lpstr>Wingdings</vt:lpstr>
      <vt:lpstr>Motiv Office</vt:lpstr>
      <vt:lpstr>  Silnice a mosty II. a III. tříd  v Olomouckém kraji  Ing. Petr Foltýnek – ředitel SSOK</vt:lpstr>
      <vt:lpstr>   </vt:lpstr>
      <vt:lpstr>Zdroje financování v roce 2022</vt:lpstr>
      <vt:lpstr>Zdroje financování v roce 2021</vt:lpstr>
      <vt:lpstr>Stavebně technický stav silnic</vt:lpstr>
      <vt:lpstr>Stavebně technický stav silnic</vt:lpstr>
      <vt:lpstr>Stavebně technický stav silnic</vt:lpstr>
      <vt:lpstr>Stavebně technický stav silnic podle okresů </vt:lpstr>
      <vt:lpstr>Stavebně technický stav silnic podle okresů </vt:lpstr>
      <vt:lpstr>Stavebně technický stav silnic podle okresů </vt:lpstr>
      <vt:lpstr>Stavebně technický stav silnic podle okresů </vt:lpstr>
      <vt:lpstr>Stavebně technický stav silnic podle okresů </vt:lpstr>
      <vt:lpstr>Stavebně technický stav silnic podle okresů </vt:lpstr>
      <vt:lpstr>Stavebně technický stav silnic 2016 - 2019</vt:lpstr>
      <vt:lpstr>Stavebně technický stav silnic 2016 - 2019</vt:lpstr>
      <vt:lpstr>Stavebně technický stav silnic 2016 - 2019</vt:lpstr>
      <vt:lpstr>Stavebně technický stav mostů</vt:lpstr>
      <vt:lpstr>Stavebně technický stav mostů</vt:lpstr>
      <vt:lpstr>Stavebně technický stav mostů</vt:lpstr>
      <vt:lpstr>Akce SFDI</vt:lpstr>
      <vt:lpstr>Investice z rozpočtu Olomouckého kraje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silnic Olomouckého kraje p. o.</dc:title>
  <dc:creator>Foltynek Petr</dc:creator>
  <cp:lastModifiedBy>Jiří Hovorka</cp:lastModifiedBy>
  <cp:revision>64</cp:revision>
  <dcterms:created xsi:type="dcterms:W3CDTF">2019-10-02T05:38:33Z</dcterms:created>
  <dcterms:modified xsi:type="dcterms:W3CDTF">2022-04-08T09:14:23Z</dcterms:modified>
</cp:coreProperties>
</file>