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10" r:id="rId3"/>
    <p:sldId id="311" r:id="rId4"/>
    <p:sldId id="308" r:id="rId5"/>
    <p:sldId id="313" r:id="rId6"/>
    <p:sldId id="268" r:id="rId7"/>
    <p:sldId id="276" r:id="rId8"/>
    <p:sldId id="309" r:id="rId9"/>
    <p:sldId id="312" r:id="rId10"/>
    <p:sldId id="266" r:id="rId11"/>
    <p:sldId id="278" r:id="rId12"/>
    <p:sldId id="307" r:id="rId13"/>
  </p:sldIdLst>
  <p:sldSz cx="9144000" cy="6858000" type="screen4x3"/>
  <p:notesSz cx="6858000" cy="9947275"/>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888"/>
    <a:srgbClr val="FF0D00"/>
    <a:srgbClr val="F41E1F"/>
    <a:srgbClr val="C3261F"/>
    <a:srgbClr val="8789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0" autoAdjust="0"/>
  </p:normalViewPr>
  <p:slideViewPr>
    <p:cSldViewPr>
      <p:cViewPr>
        <p:scale>
          <a:sx n="80" d="100"/>
          <a:sy n="80" d="100"/>
        </p:scale>
        <p:origin x="-2430"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90012" cy="9001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40650" y="0"/>
            <a:ext cx="70167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Rectangle 2"/>
          <p:cNvSpPr>
            <a:spLocks noGrp="1" noChangeArrowheads="1"/>
          </p:cNvSpPr>
          <p:nvPr>
            <p:ph type="ctrTitle"/>
          </p:nvPr>
        </p:nvSpPr>
        <p:spPr>
          <a:xfrm>
            <a:off x="539750" y="4959350"/>
            <a:ext cx="7197725" cy="900113"/>
          </a:xfrm>
        </p:spPr>
        <p:txBody>
          <a:bodyPr/>
          <a:lstStyle>
            <a:lvl1pPr algn="r">
              <a:defRPr sz="2200">
                <a:solidFill>
                  <a:srgbClr val="888888"/>
                </a:solidFill>
              </a:defRPr>
            </a:lvl1pPr>
          </a:lstStyle>
          <a:p>
            <a:pPr lvl="0"/>
            <a:r>
              <a:rPr lang="cs-CZ" altLang="cs-CZ" noProof="0" smtClean="0"/>
              <a:t>Klepnutím lze upravit styl předlohy nadpisů.</a:t>
            </a:r>
          </a:p>
        </p:txBody>
      </p:sp>
      <p:sp>
        <p:nvSpPr>
          <p:cNvPr id="6147" name="Rectangle 3"/>
          <p:cNvSpPr>
            <a:spLocks noGrp="1" noChangeArrowheads="1"/>
          </p:cNvSpPr>
          <p:nvPr>
            <p:ph type="subTitle" idx="1"/>
          </p:nvPr>
        </p:nvSpPr>
        <p:spPr>
          <a:xfrm>
            <a:off x="539750" y="5949950"/>
            <a:ext cx="7197725" cy="908050"/>
          </a:xfrm>
        </p:spPr>
        <p:txBody>
          <a:bodyPr/>
          <a:lstStyle>
            <a:lvl1pPr marL="0" indent="0" algn="r">
              <a:defRPr sz="1800" b="1">
                <a:solidFill>
                  <a:srgbClr val="F41E1F"/>
                </a:solidFill>
              </a:defRPr>
            </a:lvl1pPr>
          </a:lstStyle>
          <a:p>
            <a:pPr lvl="0"/>
            <a:r>
              <a:rPr lang="cs-CZ" altLang="cs-CZ" noProof="0" smtClean="0"/>
              <a:t>Klepnutím lze upravit styl předlohy podnadpisů.</a:t>
            </a:r>
          </a:p>
        </p:txBody>
      </p:sp>
      <p:sp>
        <p:nvSpPr>
          <p:cNvPr id="5" name="Rectangle 4"/>
          <p:cNvSpPr>
            <a:spLocks noGrp="1" noChangeArrowheads="1"/>
          </p:cNvSpPr>
          <p:nvPr>
            <p:ph type="dt" sz="half" idx="10"/>
          </p:nvPr>
        </p:nvSpPr>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p:txBody>
          <a:bodyPr/>
          <a:lstStyle>
            <a:lvl1pPr>
              <a:defRPr/>
            </a:lvl1pPr>
          </a:lstStyle>
          <a:p>
            <a:pPr>
              <a:defRPr/>
            </a:pPr>
            <a:fld id="{55439FC5-A5A5-4C1D-9AEE-C87DF879B77A}" type="slidenum">
              <a:rPr lang="cs-CZ" altLang="cs-CZ"/>
              <a:pPr>
                <a:defRPr/>
              </a:pPr>
              <a:t>‹#›</a:t>
            </a:fld>
            <a:endParaRPr lang="cs-CZ" altLang="cs-CZ"/>
          </a:p>
        </p:txBody>
      </p:sp>
    </p:spTree>
    <p:extLst>
      <p:ext uri="{BB962C8B-B14F-4D97-AF65-F5344CB8AC3E}">
        <p14:creationId xmlns:p14="http://schemas.microsoft.com/office/powerpoint/2010/main" val="266498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20C65252-634A-42C0-BF96-5E8313430022}" type="slidenum">
              <a:rPr lang="cs-CZ" altLang="cs-CZ"/>
              <a:pPr>
                <a:defRPr/>
              </a:pPr>
              <a:t>‹#›</a:t>
            </a:fld>
            <a:endParaRPr lang="cs-CZ" altLang="cs-CZ"/>
          </a:p>
        </p:txBody>
      </p:sp>
    </p:spTree>
    <p:extLst>
      <p:ext uri="{BB962C8B-B14F-4D97-AF65-F5344CB8AC3E}">
        <p14:creationId xmlns:p14="http://schemas.microsoft.com/office/powerpoint/2010/main" val="237346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280150" y="1052513"/>
            <a:ext cx="1457325" cy="5183187"/>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1908175" y="1052513"/>
            <a:ext cx="4219575" cy="518318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33715D52-E6A2-407A-A356-6ABA08B26D99}" type="slidenum">
              <a:rPr lang="cs-CZ" altLang="cs-CZ"/>
              <a:pPr>
                <a:defRPr/>
              </a:pPr>
              <a:t>‹#›</a:t>
            </a:fld>
            <a:endParaRPr lang="cs-CZ" altLang="cs-CZ"/>
          </a:p>
        </p:txBody>
      </p:sp>
    </p:spTree>
    <p:extLst>
      <p:ext uri="{BB962C8B-B14F-4D97-AF65-F5344CB8AC3E}">
        <p14:creationId xmlns:p14="http://schemas.microsoft.com/office/powerpoint/2010/main" val="1065981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C0308FD3-62F2-4B22-8FC5-53421F6732BB}" type="slidenum">
              <a:rPr lang="cs-CZ" altLang="cs-CZ"/>
              <a:pPr>
                <a:defRPr/>
              </a:pPr>
              <a:t>‹#›</a:t>
            </a:fld>
            <a:endParaRPr lang="cs-CZ" altLang="cs-CZ"/>
          </a:p>
        </p:txBody>
      </p:sp>
    </p:spTree>
    <p:extLst>
      <p:ext uri="{BB962C8B-B14F-4D97-AF65-F5344CB8AC3E}">
        <p14:creationId xmlns:p14="http://schemas.microsoft.com/office/powerpoint/2010/main" val="509339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0711E9A0-75D4-49E9-8077-7A2250A56888}" type="slidenum">
              <a:rPr lang="cs-CZ" altLang="cs-CZ"/>
              <a:pPr>
                <a:defRPr/>
              </a:pPr>
              <a:t>‹#›</a:t>
            </a:fld>
            <a:endParaRPr lang="cs-CZ" altLang="cs-CZ"/>
          </a:p>
        </p:txBody>
      </p:sp>
    </p:spTree>
    <p:extLst>
      <p:ext uri="{BB962C8B-B14F-4D97-AF65-F5344CB8AC3E}">
        <p14:creationId xmlns:p14="http://schemas.microsoft.com/office/powerpoint/2010/main" val="345704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1908175" y="5265738"/>
            <a:ext cx="2838450" cy="969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99025" y="5265738"/>
            <a:ext cx="2838450" cy="969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0FC988BE-A261-4B09-8EC4-6B685BE7AB4A}" type="slidenum">
              <a:rPr lang="cs-CZ" altLang="cs-CZ"/>
              <a:pPr>
                <a:defRPr/>
              </a:pPr>
              <a:t>‹#›</a:t>
            </a:fld>
            <a:endParaRPr lang="cs-CZ" altLang="cs-CZ"/>
          </a:p>
        </p:txBody>
      </p:sp>
    </p:spTree>
    <p:extLst>
      <p:ext uri="{BB962C8B-B14F-4D97-AF65-F5344CB8AC3E}">
        <p14:creationId xmlns:p14="http://schemas.microsoft.com/office/powerpoint/2010/main" val="355864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0BC79C0C-7DA0-43D8-A7D7-D6E8DF596979}" type="slidenum">
              <a:rPr lang="cs-CZ" altLang="cs-CZ"/>
              <a:pPr>
                <a:defRPr/>
              </a:pPr>
              <a:t>‹#›</a:t>
            </a:fld>
            <a:endParaRPr lang="cs-CZ" altLang="cs-CZ"/>
          </a:p>
        </p:txBody>
      </p:sp>
    </p:spTree>
    <p:extLst>
      <p:ext uri="{BB962C8B-B14F-4D97-AF65-F5344CB8AC3E}">
        <p14:creationId xmlns:p14="http://schemas.microsoft.com/office/powerpoint/2010/main" val="1741787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D4D2524A-FECC-48FC-945D-EDF1D4B104D5}" type="slidenum">
              <a:rPr lang="cs-CZ" altLang="cs-CZ"/>
              <a:pPr>
                <a:defRPr/>
              </a:pPr>
              <a:t>‹#›</a:t>
            </a:fld>
            <a:endParaRPr lang="cs-CZ" altLang="cs-CZ"/>
          </a:p>
        </p:txBody>
      </p:sp>
    </p:spTree>
    <p:extLst>
      <p:ext uri="{BB962C8B-B14F-4D97-AF65-F5344CB8AC3E}">
        <p14:creationId xmlns:p14="http://schemas.microsoft.com/office/powerpoint/2010/main" val="348443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7D4923AB-E7FC-460A-B2F3-283F5134531A}" type="slidenum">
              <a:rPr lang="cs-CZ" altLang="cs-CZ"/>
              <a:pPr>
                <a:defRPr/>
              </a:pPr>
              <a:t>‹#›</a:t>
            </a:fld>
            <a:endParaRPr lang="cs-CZ" altLang="cs-CZ"/>
          </a:p>
        </p:txBody>
      </p:sp>
    </p:spTree>
    <p:extLst>
      <p:ext uri="{BB962C8B-B14F-4D97-AF65-F5344CB8AC3E}">
        <p14:creationId xmlns:p14="http://schemas.microsoft.com/office/powerpoint/2010/main" val="241732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9A90BE37-519E-43CF-8E27-14CCA8AF7D69}" type="slidenum">
              <a:rPr lang="cs-CZ" altLang="cs-CZ"/>
              <a:pPr>
                <a:defRPr/>
              </a:pPr>
              <a:t>‹#›</a:t>
            </a:fld>
            <a:endParaRPr lang="cs-CZ" altLang="cs-CZ"/>
          </a:p>
        </p:txBody>
      </p:sp>
    </p:spTree>
    <p:extLst>
      <p:ext uri="{BB962C8B-B14F-4D97-AF65-F5344CB8AC3E}">
        <p14:creationId xmlns:p14="http://schemas.microsoft.com/office/powerpoint/2010/main" val="3904769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37B766A5-498A-4587-8716-D7827E6F45A5}" type="slidenum">
              <a:rPr lang="cs-CZ" altLang="cs-CZ"/>
              <a:pPr>
                <a:defRPr/>
              </a:pPr>
              <a:t>‹#›</a:t>
            </a:fld>
            <a:endParaRPr lang="cs-CZ" altLang="cs-CZ"/>
          </a:p>
        </p:txBody>
      </p:sp>
    </p:spTree>
    <p:extLst>
      <p:ext uri="{BB962C8B-B14F-4D97-AF65-F5344CB8AC3E}">
        <p14:creationId xmlns:p14="http://schemas.microsoft.com/office/powerpoint/2010/main" val="84071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5" y="1052513"/>
            <a:ext cx="5829300"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1908175" y="5265738"/>
            <a:ext cx="582930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cs-CZ"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00E4F1E-90F6-46CB-BF69-BABCD1E3C4B5}" type="slidenum">
              <a:rPr lang="cs-CZ" altLang="cs-CZ"/>
              <a:pPr>
                <a:defRPr/>
              </a:pPr>
              <a:t>‹#›</a:t>
            </a:fld>
            <a:endParaRPr lang="cs-CZ" altLang="cs-CZ"/>
          </a:p>
        </p:txBody>
      </p:sp>
      <p:pic>
        <p:nvPicPr>
          <p:cNvPr id="1034" name="Picture 10"/>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740650" y="0"/>
            <a:ext cx="70167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strips(downRight)">
                                      <p:cBhvr>
                                        <p:cTn id="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2700" b="1">
          <a:solidFill>
            <a:srgbClr val="F41E1F"/>
          </a:solidFill>
          <a:latin typeface="+mj-lt"/>
          <a:ea typeface="+mj-ea"/>
          <a:cs typeface="+mj-cs"/>
        </a:defRPr>
      </a:lvl1pPr>
      <a:lvl2pPr algn="l" rtl="0" eaLnBrk="0" fontAlgn="base" hangingPunct="0">
        <a:spcBef>
          <a:spcPct val="0"/>
        </a:spcBef>
        <a:spcAft>
          <a:spcPct val="0"/>
        </a:spcAft>
        <a:defRPr sz="2700" b="1">
          <a:solidFill>
            <a:srgbClr val="F41E1F"/>
          </a:solidFill>
          <a:latin typeface="Arial" charset="0"/>
        </a:defRPr>
      </a:lvl2pPr>
      <a:lvl3pPr algn="l" rtl="0" eaLnBrk="0" fontAlgn="base" hangingPunct="0">
        <a:spcBef>
          <a:spcPct val="0"/>
        </a:spcBef>
        <a:spcAft>
          <a:spcPct val="0"/>
        </a:spcAft>
        <a:defRPr sz="2700" b="1">
          <a:solidFill>
            <a:srgbClr val="F41E1F"/>
          </a:solidFill>
          <a:latin typeface="Arial" charset="0"/>
        </a:defRPr>
      </a:lvl3pPr>
      <a:lvl4pPr algn="l" rtl="0" eaLnBrk="0" fontAlgn="base" hangingPunct="0">
        <a:spcBef>
          <a:spcPct val="0"/>
        </a:spcBef>
        <a:spcAft>
          <a:spcPct val="0"/>
        </a:spcAft>
        <a:defRPr sz="2700" b="1">
          <a:solidFill>
            <a:srgbClr val="F41E1F"/>
          </a:solidFill>
          <a:latin typeface="Arial" charset="0"/>
        </a:defRPr>
      </a:lvl4pPr>
      <a:lvl5pPr algn="l" rtl="0" eaLnBrk="0" fontAlgn="base" hangingPunct="0">
        <a:spcBef>
          <a:spcPct val="0"/>
        </a:spcBef>
        <a:spcAft>
          <a:spcPct val="0"/>
        </a:spcAft>
        <a:defRPr sz="2700" b="1">
          <a:solidFill>
            <a:srgbClr val="F41E1F"/>
          </a:solidFill>
          <a:latin typeface="Arial" charset="0"/>
        </a:defRPr>
      </a:lvl5pPr>
      <a:lvl6pPr marL="457200" algn="l" rtl="0" fontAlgn="base">
        <a:spcBef>
          <a:spcPct val="0"/>
        </a:spcBef>
        <a:spcAft>
          <a:spcPct val="0"/>
        </a:spcAft>
        <a:defRPr sz="2700" b="1">
          <a:solidFill>
            <a:srgbClr val="F41E1F"/>
          </a:solidFill>
          <a:latin typeface="Arial" charset="0"/>
        </a:defRPr>
      </a:lvl6pPr>
      <a:lvl7pPr marL="914400" algn="l" rtl="0" fontAlgn="base">
        <a:spcBef>
          <a:spcPct val="0"/>
        </a:spcBef>
        <a:spcAft>
          <a:spcPct val="0"/>
        </a:spcAft>
        <a:defRPr sz="2700" b="1">
          <a:solidFill>
            <a:srgbClr val="F41E1F"/>
          </a:solidFill>
          <a:latin typeface="Arial" charset="0"/>
        </a:defRPr>
      </a:lvl7pPr>
      <a:lvl8pPr marL="1371600" algn="l" rtl="0" fontAlgn="base">
        <a:spcBef>
          <a:spcPct val="0"/>
        </a:spcBef>
        <a:spcAft>
          <a:spcPct val="0"/>
        </a:spcAft>
        <a:defRPr sz="2700" b="1">
          <a:solidFill>
            <a:srgbClr val="F41E1F"/>
          </a:solidFill>
          <a:latin typeface="Arial" charset="0"/>
        </a:defRPr>
      </a:lvl8pPr>
      <a:lvl9pPr marL="1828800" algn="l" rtl="0" fontAlgn="base">
        <a:spcBef>
          <a:spcPct val="0"/>
        </a:spcBef>
        <a:spcAft>
          <a:spcPct val="0"/>
        </a:spcAft>
        <a:defRPr sz="2700" b="1">
          <a:solidFill>
            <a:srgbClr val="F41E1F"/>
          </a:solidFill>
          <a:latin typeface="Arial" charset="0"/>
        </a:defRPr>
      </a:lvl9pPr>
    </p:titleStyle>
    <p:bodyStyle>
      <a:lvl1pPr marL="342900" indent="-342900" algn="l" rtl="0" eaLnBrk="0" fontAlgn="base" hangingPunct="0">
        <a:spcBef>
          <a:spcPct val="70000"/>
        </a:spcBef>
        <a:spcAft>
          <a:spcPct val="0"/>
        </a:spcAft>
        <a:buClr>
          <a:srgbClr val="F41E1F"/>
        </a:buClr>
        <a:buFont typeface="Wingdings" pitchFamily="2" charset="2"/>
        <a:defRPr sz="2500">
          <a:solidFill>
            <a:srgbClr val="888888"/>
          </a:solidFill>
          <a:latin typeface="+mn-lt"/>
          <a:ea typeface="+mn-ea"/>
          <a:cs typeface="+mn-cs"/>
        </a:defRPr>
      </a:lvl1pPr>
      <a:lvl2pPr marL="742950" indent="-285750" algn="l" rtl="0" eaLnBrk="0" fontAlgn="base" hangingPunct="0">
        <a:spcBef>
          <a:spcPct val="20000"/>
        </a:spcBef>
        <a:spcAft>
          <a:spcPct val="0"/>
        </a:spcAft>
        <a:buChar char="–"/>
        <a:defRPr sz="2700">
          <a:solidFill>
            <a:srgbClr val="888888"/>
          </a:solidFill>
          <a:latin typeface="+mn-lt"/>
        </a:defRPr>
      </a:lvl2pPr>
      <a:lvl3pPr marL="1143000" indent="-228600" algn="l" rtl="0" eaLnBrk="0" fontAlgn="base" hangingPunct="0">
        <a:spcBef>
          <a:spcPct val="20000"/>
        </a:spcBef>
        <a:spcAft>
          <a:spcPct val="0"/>
        </a:spcAft>
        <a:buChar char="•"/>
        <a:defRPr sz="2000">
          <a:solidFill>
            <a:srgbClr val="888888"/>
          </a:solidFill>
          <a:latin typeface="+mn-lt"/>
        </a:defRPr>
      </a:lvl3pPr>
      <a:lvl4pPr marL="1600200" indent="-228600" algn="l" rtl="0" eaLnBrk="0" fontAlgn="base" hangingPunct="0">
        <a:spcBef>
          <a:spcPct val="20000"/>
        </a:spcBef>
        <a:spcAft>
          <a:spcPct val="0"/>
        </a:spcAft>
        <a:buChar char="–"/>
        <a:defRPr sz="2000">
          <a:solidFill>
            <a:srgbClr val="888888"/>
          </a:solidFill>
          <a:latin typeface="+mn-lt"/>
        </a:defRPr>
      </a:lvl4pPr>
      <a:lvl5pPr marL="2057400" indent="-228600" algn="l" rtl="0" eaLnBrk="0" fontAlgn="base" hangingPunct="0">
        <a:spcBef>
          <a:spcPct val="20000"/>
        </a:spcBef>
        <a:spcAft>
          <a:spcPct val="0"/>
        </a:spcAft>
        <a:buChar char="»"/>
        <a:defRPr sz="2000">
          <a:solidFill>
            <a:srgbClr val="888888"/>
          </a:solidFill>
          <a:latin typeface="+mn-lt"/>
        </a:defRPr>
      </a:lvl5pPr>
      <a:lvl6pPr marL="2514600" indent="-228600" algn="l" rtl="0" fontAlgn="base">
        <a:spcBef>
          <a:spcPct val="20000"/>
        </a:spcBef>
        <a:spcAft>
          <a:spcPct val="0"/>
        </a:spcAft>
        <a:buChar char="»"/>
        <a:defRPr sz="2000">
          <a:solidFill>
            <a:srgbClr val="888888"/>
          </a:solidFill>
          <a:latin typeface="+mn-lt"/>
        </a:defRPr>
      </a:lvl6pPr>
      <a:lvl7pPr marL="2971800" indent="-228600" algn="l" rtl="0" fontAlgn="base">
        <a:spcBef>
          <a:spcPct val="20000"/>
        </a:spcBef>
        <a:spcAft>
          <a:spcPct val="0"/>
        </a:spcAft>
        <a:buChar char="»"/>
        <a:defRPr sz="2000">
          <a:solidFill>
            <a:srgbClr val="888888"/>
          </a:solidFill>
          <a:latin typeface="+mn-lt"/>
        </a:defRPr>
      </a:lvl7pPr>
      <a:lvl8pPr marL="3429000" indent="-228600" algn="l" rtl="0" fontAlgn="base">
        <a:spcBef>
          <a:spcPct val="20000"/>
        </a:spcBef>
        <a:spcAft>
          <a:spcPct val="0"/>
        </a:spcAft>
        <a:buChar char="»"/>
        <a:defRPr sz="2000">
          <a:solidFill>
            <a:srgbClr val="888888"/>
          </a:solidFill>
          <a:latin typeface="+mn-lt"/>
        </a:defRPr>
      </a:lvl8pPr>
      <a:lvl9pPr marL="3886200" indent="-228600" algn="l" rtl="0" fontAlgn="base">
        <a:spcBef>
          <a:spcPct val="20000"/>
        </a:spcBef>
        <a:spcAft>
          <a:spcPct val="0"/>
        </a:spcAft>
        <a:buChar char="»"/>
        <a:defRPr sz="2000">
          <a:solidFill>
            <a:srgbClr val="888888"/>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9"/>
          <p:cNvSpPr>
            <a:spLocks noGrp="1" noChangeArrowheads="1"/>
          </p:cNvSpPr>
          <p:nvPr>
            <p:ph type="ctrTitle"/>
          </p:nvPr>
        </p:nvSpPr>
        <p:spPr>
          <a:xfrm>
            <a:off x="542925" y="4959350"/>
            <a:ext cx="7197725" cy="900113"/>
          </a:xfrm>
        </p:spPr>
        <p:txBody>
          <a:bodyPr/>
          <a:lstStyle/>
          <a:p>
            <a:pPr eaLnBrk="1" hangingPunct="1"/>
            <a:r>
              <a:rPr lang="cs-CZ" altLang="cs-CZ" sz="1800" smtClean="0"/>
              <a:t>19.05.2022</a:t>
            </a:r>
          </a:p>
        </p:txBody>
      </p:sp>
      <p:sp>
        <p:nvSpPr>
          <p:cNvPr id="3075" name="Rectangle 20"/>
          <p:cNvSpPr>
            <a:spLocks noGrp="1" noChangeArrowheads="1"/>
          </p:cNvSpPr>
          <p:nvPr>
            <p:ph type="subTitle" idx="1"/>
          </p:nvPr>
        </p:nvSpPr>
        <p:spPr>
          <a:xfrm>
            <a:off x="542925" y="5859463"/>
            <a:ext cx="7197725" cy="908050"/>
          </a:xfrm>
        </p:spPr>
        <p:txBody>
          <a:bodyPr/>
          <a:lstStyle/>
          <a:p>
            <a:pPr eaLnBrk="1" hangingPunct="1"/>
            <a:r>
              <a:rPr lang="cs-CZ" altLang="cs-CZ" smtClean="0"/>
              <a:t>Ing. Marek Drešr, vedoucí odboru investic</a:t>
            </a:r>
          </a:p>
          <a:p>
            <a:pPr eaLnBrk="1" hangingPunct="1"/>
            <a:endParaRPr lang="cs-CZ" altLang="cs-CZ" smtClean="0"/>
          </a:p>
        </p:txBody>
      </p:sp>
      <p:pic>
        <p:nvPicPr>
          <p:cNvPr id="3076"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0" y="3354388"/>
            <a:ext cx="7740650" cy="18129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9"/>
          <p:cNvSpPr txBox="1">
            <a:spLocks noChangeArrowheads="1"/>
          </p:cNvSpPr>
          <p:nvPr/>
        </p:nvSpPr>
        <p:spPr bwMode="auto">
          <a:xfrm>
            <a:off x="431800" y="1898650"/>
            <a:ext cx="719772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lstStyle>
            <a:lvl1pPr algn="r" rtl="0" eaLnBrk="0" fontAlgn="base" hangingPunct="0">
              <a:spcBef>
                <a:spcPct val="0"/>
              </a:spcBef>
              <a:spcAft>
                <a:spcPct val="0"/>
              </a:spcAft>
              <a:defRPr sz="2200" b="1">
                <a:solidFill>
                  <a:srgbClr val="888888"/>
                </a:solidFill>
                <a:latin typeface="+mj-lt"/>
                <a:ea typeface="+mj-ea"/>
                <a:cs typeface="+mj-cs"/>
              </a:defRPr>
            </a:lvl1pPr>
            <a:lvl2pPr algn="l" rtl="0" eaLnBrk="0" fontAlgn="base" hangingPunct="0">
              <a:spcBef>
                <a:spcPct val="0"/>
              </a:spcBef>
              <a:spcAft>
                <a:spcPct val="0"/>
              </a:spcAft>
              <a:defRPr sz="2700" b="1">
                <a:solidFill>
                  <a:srgbClr val="F41E1F"/>
                </a:solidFill>
                <a:latin typeface="Arial" charset="0"/>
              </a:defRPr>
            </a:lvl2pPr>
            <a:lvl3pPr algn="l" rtl="0" eaLnBrk="0" fontAlgn="base" hangingPunct="0">
              <a:spcBef>
                <a:spcPct val="0"/>
              </a:spcBef>
              <a:spcAft>
                <a:spcPct val="0"/>
              </a:spcAft>
              <a:defRPr sz="2700" b="1">
                <a:solidFill>
                  <a:srgbClr val="F41E1F"/>
                </a:solidFill>
                <a:latin typeface="Arial" charset="0"/>
              </a:defRPr>
            </a:lvl3pPr>
            <a:lvl4pPr algn="l" rtl="0" eaLnBrk="0" fontAlgn="base" hangingPunct="0">
              <a:spcBef>
                <a:spcPct val="0"/>
              </a:spcBef>
              <a:spcAft>
                <a:spcPct val="0"/>
              </a:spcAft>
              <a:defRPr sz="2700" b="1">
                <a:solidFill>
                  <a:srgbClr val="F41E1F"/>
                </a:solidFill>
                <a:latin typeface="Arial" charset="0"/>
              </a:defRPr>
            </a:lvl4pPr>
            <a:lvl5pPr algn="l" rtl="0" eaLnBrk="0" fontAlgn="base" hangingPunct="0">
              <a:spcBef>
                <a:spcPct val="0"/>
              </a:spcBef>
              <a:spcAft>
                <a:spcPct val="0"/>
              </a:spcAft>
              <a:defRPr sz="2700" b="1">
                <a:solidFill>
                  <a:srgbClr val="F41E1F"/>
                </a:solidFill>
                <a:latin typeface="Arial" charset="0"/>
              </a:defRPr>
            </a:lvl5pPr>
            <a:lvl6pPr marL="457200" algn="l" rtl="0" fontAlgn="base">
              <a:spcBef>
                <a:spcPct val="0"/>
              </a:spcBef>
              <a:spcAft>
                <a:spcPct val="0"/>
              </a:spcAft>
              <a:defRPr sz="2700" b="1">
                <a:solidFill>
                  <a:srgbClr val="F41E1F"/>
                </a:solidFill>
                <a:latin typeface="Arial" charset="0"/>
              </a:defRPr>
            </a:lvl6pPr>
            <a:lvl7pPr marL="914400" algn="l" rtl="0" fontAlgn="base">
              <a:spcBef>
                <a:spcPct val="0"/>
              </a:spcBef>
              <a:spcAft>
                <a:spcPct val="0"/>
              </a:spcAft>
              <a:defRPr sz="2700" b="1">
                <a:solidFill>
                  <a:srgbClr val="F41E1F"/>
                </a:solidFill>
                <a:latin typeface="Arial" charset="0"/>
              </a:defRPr>
            </a:lvl7pPr>
            <a:lvl8pPr marL="1371600" algn="l" rtl="0" fontAlgn="base">
              <a:spcBef>
                <a:spcPct val="0"/>
              </a:spcBef>
              <a:spcAft>
                <a:spcPct val="0"/>
              </a:spcAft>
              <a:defRPr sz="2700" b="1">
                <a:solidFill>
                  <a:srgbClr val="F41E1F"/>
                </a:solidFill>
                <a:latin typeface="Arial" charset="0"/>
              </a:defRPr>
            </a:lvl8pPr>
            <a:lvl9pPr marL="1828800" algn="l" rtl="0" fontAlgn="base">
              <a:spcBef>
                <a:spcPct val="0"/>
              </a:spcBef>
              <a:spcAft>
                <a:spcPct val="0"/>
              </a:spcAft>
              <a:defRPr sz="2700" b="1">
                <a:solidFill>
                  <a:srgbClr val="F41E1F"/>
                </a:solidFill>
                <a:latin typeface="Arial" charset="0"/>
              </a:defRPr>
            </a:lvl9pPr>
          </a:lstStyle>
          <a:p>
            <a:pPr eaLnBrk="1" hangingPunct="1">
              <a:defRPr/>
            </a:pPr>
            <a:r>
              <a:rPr lang="cs-CZ" altLang="cs-CZ" sz="2000" kern="0" dirty="0" smtClean="0"/>
              <a:t>Plán investičních akcí města Olomouce na roky 2022-2025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ovéPole 13"/>
          <p:cNvSpPr txBox="1">
            <a:spLocks noChangeArrowheads="1"/>
          </p:cNvSpPr>
          <p:nvPr/>
        </p:nvSpPr>
        <p:spPr bwMode="auto">
          <a:xfrm>
            <a:off x="611188" y="549275"/>
            <a:ext cx="6840537"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a:lnSpc>
                <a:spcPct val="200000"/>
              </a:lnSpc>
            </a:pPr>
            <a:r>
              <a:rPr lang="cs-CZ" altLang="cs-CZ" sz="2200" b="1"/>
              <a:t>Rizika a jejich vliv na realizace staveb</a:t>
            </a:r>
          </a:p>
        </p:txBody>
      </p:sp>
      <p:sp>
        <p:nvSpPr>
          <p:cNvPr id="10243" name="TextovéPole 14"/>
          <p:cNvSpPr txBox="1">
            <a:spLocks noChangeArrowheads="1"/>
          </p:cNvSpPr>
          <p:nvPr/>
        </p:nvSpPr>
        <p:spPr bwMode="auto">
          <a:xfrm>
            <a:off x="701675" y="1538748"/>
            <a:ext cx="765016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 typeface="Wingdings" pitchFamily="2" charset="2"/>
              <a:buChar char="§"/>
            </a:pPr>
            <a:r>
              <a:rPr lang="cs-CZ" altLang="cs-CZ" sz="2200" dirty="0">
                <a:solidFill>
                  <a:schemeClr val="tx1"/>
                </a:solidFill>
              </a:rPr>
              <a:t>Dopad pandemie Covid19 a války na Ukrajině na ceny materiálů a </a:t>
            </a:r>
            <a:r>
              <a:rPr lang="cs-CZ" altLang="cs-CZ" sz="2200" dirty="0" smtClean="0">
                <a:solidFill>
                  <a:schemeClr val="tx1"/>
                </a:solidFill>
              </a:rPr>
              <a:t>práce (inflační doložky, indexace??)</a:t>
            </a:r>
            <a:endParaRPr lang="cs-CZ" altLang="cs-CZ" sz="2200" dirty="0">
              <a:solidFill>
                <a:schemeClr val="tx1"/>
              </a:solidFill>
            </a:endParaRPr>
          </a:p>
          <a:p>
            <a:pPr eaLnBrk="1" hangingPunct="1">
              <a:spcBef>
                <a:spcPct val="0"/>
              </a:spcBef>
              <a:buClrTx/>
              <a:buFont typeface="Wingdings" pitchFamily="2" charset="2"/>
              <a:buChar char="§"/>
            </a:pPr>
            <a:r>
              <a:rPr lang="cs-CZ" altLang="cs-CZ" sz="2200" dirty="0">
                <a:solidFill>
                  <a:schemeClr val="tx1"/>
                </a:solidFill>
              </a:rPr>
              <a:t>Omezené možnosti jak tyto dopady řešit</a:t>
            </a:r>
          </a:p>
          <a:p>
            <a:pPr lvl="1" eaLnBrk="1" hangingPunct="1">
              <a:spcBef>
                <a:spcPct val="0"/>
              </a:spcBef>
              <a:buFont typeface="Wingdings" pitchFamily="2" charset="2"/>
              <a:buChar char="§"/>
            </a:pPr>
            <a:r>
              <a:rPr lang="cs-CZ" altLang="cs-CZ" sz="2000" dirty="0" smtClean="0">
                <a:solidFill>
                  <a:schemeClr val="tx1"/>
                </a:solidFill>
              </a:rPr>
              <a:t>Nejasná judikatura</a:t>
            </a:r>
          </a:p>
          <a:p>
            <a:pPr lvl="1" eaLnBrk="1" hangingPunct="1">
              <a:spcBef>
                <a:spcPct val="0"/>
              </a:spcBef>
              <a:buFont typeface="Wingdings" pitchFamily="2" charset="2"/>
              <a:buChar char="§"/>
            </a:pPr>
            <a:r>
              <a:rPr lang="cs-CZ" altLang="cs-CZ" sz="2000" dirty="0" smtClean="0">
                <a:solidFill>
                  <a:schemeClr val="tx1"/>
                </a:solidFill>
              </a:rPr>
              <a:t>Podmínky </a:t>
            </a:r>
            <a:r>
              <a:rPr lang="cs-CZ" altLang="cs-CZ" sz="2000" dirty="0">
                <a:solidFill>
                  <a:schemeClr val="tx1"/>
                </a:solidFill>
              </a:rPr>
              <a:t>ZZVZ</a:t>
            </a:r>
          </a:p>
          <a:p>
            <a:pPr lvl="1" eaLnBrk="1" hangingPunct="1">
              <a:spcBef>
                <a:spcPct val="0"/>
              </a:spcBef>
              <a:buFont typeface="Wingdings" pitchFamily="2" charset="2"/>
              <a:buChar char="§"/>
            </a:pPr>
            <a:r>
              <a:rPr lang="cs-CZ" altLang="cs-CZ" sz="2000" dirty="0">
                <a:solidFill>
                  <a:schemeClr val="tx1"/>
                </a:solidFill>
              </a:rPr>
              <a:t>Smluvní podmínky</a:t>
            </a:r>
          </a:p>
          <a:p>
            <a:pPr lvl="1" eaLnBrk="1" hangingPunct="1">
              <a:spcBef>
                <a:spcPct val="0"/>
              </a:spcBef>
              <a:buFont typeface="Wingdings" pitchFamily="2" charset="2"/>
              <a:buChar char="§"/>
            </a:pPr>
            <a:r>
              <a:rPr lang="cs-CZ" altLang="cs-CZ" sz="2000" dirty="0">
                <a:solidFill>
                  <a:schemeClr val="tx1"/>
                </a:solidFill>
              </a:rPr>
              <a:t>Dotační podmínky</a:t>
            </a:r>
          </a:p>
          <a:p>
            <a:pPr eaLnBrk="1" hangingPunct="1">
              <a:spcBef>
                <a:spcPct val="0"/>
              </a:spcBef>
              <a:buClrTx/>
              <a:buFont typeface="Wingdings" pitchFamily="2" charset="2"/>
              <a:buChar char="§"/>
            </a:pPr>
            <a:r>
              <a:rPr lang="cs-CZ" altLang="cs-CZ" sz="2200" dirty="0">
                <a:solidFill>
                  <a:schemeClr val="tx1"/>
                </a:solidFill>
              </a:rPr>
              <a:t>Dotace</a:t>
            </a:r>
          </a:p>
          <a:p>
            <a:pPr eaLnBrk="1" hangingPunct="1">
              <a:spcBef>
                <a:spcPct val="0"/>
              </a:spcBef>
              <a:buClrTx/>
              <a:buFont typeface="Wingdings" pitchFamily="2" charset="2"/>
              <a:buChar char="§"/>
            </a:pPr>
            <a:r>
              <a:rPr lang="cs-CZ" altLang="cs-CZ" sz="2200" dirty="0" smtClean="0">
                <a:solidFill>
                  <a:schemeClr val="tx1"/>
                </a:solidFill>
              </a:rPr>
              <a:t>Stavbyvedoucí, fakturace, administrace změn</a:t>
            </a:r>
          </a:p>
          <a:p>
            <a:pPr eaLnBrk="1" hangingPunct="1">
              <a:spcBef>
                <a:spcPct val="0"/>
              </a:spcBef>
              <a:buClrTx/>
              <a:buFont typeface="Wingdings" pitchFamily="2" charset="2"/>
              <a:buChar char="§"/>
            </a:pPr>
            <a:r>
              <a:rPr lang="cs-CZ" altLang="cs-CZ" sz="2200" dirty="0" smtClean="0">
                <a:solidFill>
                  <a:schemeClr val="tx1"/>
                </a:solidFill>
              </a:rPr>
              <a:t>Délka </a:t>
            </a:r>
            <a:r>
              <a:rPr lang="cs-CZ" altLang="cs-CZ" sz="2200" dirty="0">
                <a:solidFill>
                  <a:schemeClr val="tx1"/>
                </a:solidFill>
              </a:rPr>
              <a:t>realizace </a:t>
            </a:r>
            <a:r>
              <a:rPr lang="cs-CZ" altLang="cs-CZ" sz="2200" dirty="0" smtClean="0">
                <a:solidFill>
                  <a:schemeClr val="tx1"/>
                </a:solidFill>
              </a:rPr>
              <a:t>staveb</a:t>
            </a:r>
          </a:p>
          <a:p>
            <a:pPr eaLnBrk="1" hangingPunct="1">
              <a:spcBef>
                <a:spcPct val="0"/>
              </a:spcBef>
              <a:buClrTx/>
              <a:buFont typeface="Wingdings" pitchFamily="2" charset="2"/>
              <a:buChar char="§"/>
            </a:pPr>
            <a:r>
              <a:rPr lang="cs-CZ" altLang="cs-CZ" sz="2200" dirty="0" smtClean="0">
                <a:solidFill>
                  <a:schemeClr val="tx1"/>
                </a:solidFill>
              </a:rPr>
              <a:t>Další </a:t>
            </a:r>
            <a:r>
              <a:rPr lang="cs-CZ" altLang="cs-CZ" sz="2200" dirty="0">
                <a:solidFill>
                  <a:schemeClr val="tx1"/>
                </a:solidFill>
              </a:rPr>
              <a:t>viz diskuse</a:t>
            </a:r>
          </a:p>
          <a:p>
            <a:pPr eaLnBrk="1" hangingPunct="1">
              <a:spcBef>
                <a:spcPct val="0"/>
              </a:spcBef>
              <a:buClrTx/>
              <a:buFont typeface="Wingdings" pitchFamily="2" charset="2"/>
              <a:buChar char="§"/>
            </a:pPr>
            <a:endParaRPr lang="cs-CZ" altLang="cs-CZ" sz="2200" dirty="0">
              <a:solidFill>
                <a:schemeClr val="tx1"/>
              </a:solidFill>
            </a:endParaRPr>
          </a:p>
        </p:txBody>
      </p:sp>
      <p:grpSp>
        <p:nvGrpSpPr>
          <p:cNvPr id="10244" name="Skupina 15"/>
          <p:cNvGrpSpPr>
            <a:grpSpLocks/>
          </p:cNvGrpSpPr>
          <p:nvPr/>
        </p:nvGrpSpPr>
        <p:grpSpPr bwMode="auto">
          <a:xfrm>
            <a:off x="0" y="5499100"/>
            <a:ext cx="7737475" cy="841375"/>
            <a:chOff x="0" y="5679300"/>
            <a:chExt cx="7737475" cy="841375"/>
          </a:xfrm>
        </p:grpSpPr>
        <p:pic>
          <p:nvPicPr>
            <p:cNvPr id="10245"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6"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7"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8" name="Picture 8"/>
            <p:cNvPicPr>
              <a:picLocks noChangeAspect="1" noChangeArrowheads="1"/>
            </p:cNvPicPr>
            <p:nvPr/>
          </p:nvPicPr>
          <p:blipFill>
            <a:blip r:embed="rId5">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9" name="Picture 9"/>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0"/>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1" name="Picture 7"/>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650" y="0"/>
            <a:ext cx="70167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extovéPole 5"/>
          <p:cNvSpPr txBox="1">
            <a:spLocks noChangeArrowheads="1"/>
          </p:cNvSpPr>
          <p:nvPr/>
        </p:nvSpPr>
        <p:spPr bwMode="auto">
          <a:xfrm>
            <a:off x="611188" y="549275"/>
            <a:ext cx="6840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algn="ctr" eaLnBrk="1" hangingPunct="1">
              <a:spcBef>
                <a:spcPct val="0"/>
              </a:spcBef>
              <a:buClrTx/>
              <a:buFontTx/>
              <a:buNone/>
            </a:pPr>
            <a:r>
              <a:rPr lang="cs-CZ" altLang="cs-CZ" sz="2200" b="1"/>
              <a:t>Co bude dál</a:t>
            </a:r>
            <a:endParaRPr lang="cs-CZ" altLang="cs-CZ" sz="2200"/>
          </a:p>
        </p:txBody>
      </p:sp>
      <p:sp>
        <p:nvSpPr>
          <p:cNvPr id="11268" name="TextovéPole 1"/>
          <p:cNvSpPr txBox="1">
            <a:spLocks noChangeArrowheads="1"/>
          </p:cNvSpPr>
          <p:nvPr/>
        </p:nvSpPr>
        <p:spPr bwMode="auto">
          <a:xfrm>
            <a:off x="701675" y="1719263"/>
            <a:ext cx="74707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algn="ctr" eaLnBrk="1" hangingPunct="1">
              <a:spcBef>
                <a:spcPct val="0"/>
              </a:spcBef>
              <a:buClrTx/>
            </a:pPr>
            <a:r>
              <a:rPr lang="cs-CZ" altLang="cs-CZ" sz="2200" dirty="0">
                <a:solidFill>
                  <a:schemeClr val="tx1"/>
                </a:solidFill>
              </a:rPr>
              <a:t>Při vzájemné spolupráci municipality (města), investorů a stavebních firem se dá vše </a:t>
            </a:r>
            <a:r>
              <a:rPr lang="cs-CZ" altLang="cs-CZ" sz="2200" dirty="0" smtClean="0">
                <a:solidFill>
                  <a:schemeClr val="tx1"/>
                </a:solidFill>
              </a:rPr>
              <a:t>zvládnout</a:t>
            </a:r>
            <a:endParaRPr lang="cs-CZ" altLang="cs-CZ" sz="2200" dirty="0">
              <a:solidFill>
                <a:schemeClr val="tx1"/>
              </a:solidFill>
            </a:endParaRPr>
          </a:p>
        </p:txBody>
      </p:sp>
      <p:grpSp>
        <p:nvGrpSpPr>
          <p:cNvPr id="11269" name="Skupina 7"/>
          <p:cNvGrpSpPr>
            <a:grpSpLocks/>
          </p:cNvGrpSpPr>
          <p:nvPr/>
        </p:nvGrpSpPr>
        <p:grpSpPr bwMode="auto">
          <a:xfrm>
            <a:off x="0" y="5499100"/>
            <a:ext cx="7737475" cy="841375"/>
            <a:chOff x="0" y="5679300"/>
            <a:chExt cx="7737475" cy="841375"/>
          </a:xfrm>
        </p:grpSpPr>
        <p:pic>
          <p:nvPicPr>
            <p:cNvPr id="11272"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4" name="Picture 6"/>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8"/>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6" name="Picture 9"/>
            <p:cNvPicPr>
              <a:picLocks noChangeAspect="1" noChangeArrowheads="1"/>
            </p:cNvPicPr>
            <p:nvPr/>
          </p:nvPicPr>
          <p:blipFill>
            <a:blip r:embed="rId7">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7" name="Picture 10"/>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8" name="Picture 7"/>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270" name="TextovéPole 5"/>
          <p:cNvSpPr txBox="1">
            <a:spLocks noChangeArrowheads="1"/>
          </p:cNvSpPr>
          <p:nvPr/>
        </p:nvSpPr>
        <p:spPr bwMode="auto">
          <a:xfrm>
            <a:off x="971550" y="4689475"/>
            <a:ext cx="68405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algn="ctr" eaLnBrk="1" hangingPunct="1">
              <a:spcBef>
                <a:spcPct val="0"/>
              </a:spcBef>
              <a:buClrTx/>
              <a:buFontTx/>
              <a:buNone/>
            </a:pPr>
            <a:r>
              <a:rPr lang="cs-CZ" altLang="cs-CZ" sz="3200" b="1"/>
              <a:t>Diskuse</a:t>
            </a:r>
          </a:p>
        </p:txBody>
      </p:sp>
      <p:pic>
        <p:nvPicPr>
          <p:cNvPr id="11271" name="Obrázek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19188" y="2619375"/>
            <a:ext cx="687387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strips(downRight)">
                                      <p:cBhvr>
                                        <p:cTn id="7"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p:txBody>
          <a:bodyPr/>
          <a:lstStyle/>
          <a:p>
            <a:pPr eaLnBrk="1" hangingPunct="1"/>
            <a:r>
              <a:rPr lang="cs-CZ" altLang="cs-CZ" smtClean="0"/>
              <a:t>OLOMOUC</a:t>
            </a:r>
            <a:r>
              <a:rPr lang="cs-CZ" altLang="cs-CZ" b="0" smtClean="0"/>
              <a:t> Czech Republic </a:t>
            </a:r>
            <a:r>
              <a:rPr lang="en-US" altLang="cs-CZ" b="0" smtClean="0"/>
              <a:t>|</a:t>
            </a:r>
            <a:r>
              <a:rPr lang="cs-CZ" altLang="cs-CZ" b="0" smtClean="0"/>
              <a:t> </a:t>
            </a:r>
            <a:r>
              <a:rPr lang="cs-CZ" altLang="cs-CZ" smtClean="0"/>
              <a:t>culture </a:t>
            </a:r>
            <a:r>
              <a:rPr lang="en-US" altLang="cs-CZ" smtClean="0"/>
              <a:t>&amp;</a:t>
            </a:r>
            <a:r>
              <a:rPr lang="cs-CZ" altLang="cs-CZ" smtClean="0"/>
              <a:t> history</a:t>
            </a:r>
          </a:p>
        </p:txBody>
      </p:sp>
      <p:sp>
        <p:nvSpPr>
          <p:cNvPr id="12291" name="Rectangle 3"/>
          <p:cNvSpPr>
            <a:spLocks noGrp="1" noChangeArrowheads="1"/>
          </p:cNvSpPr>
          <p:nvPr>
            <p:ph type="subTitle" idx="1"/>
          </p:nvPr>
        </p:nvSpPr>
        <p:spPr>
          <a:xfrm>
            <a:off x="539750" y="6038850"/>
            <a:ext cx="7197725" cy="819150"/>
          </a:xfrm>
        </p:spPr>
        <p:txBody>
          <a:bodyPr/>
          <a:lstStyle/>
          <a:p>
            <a:pPr eaLnBrk="1" hangingPunct="1"/>
            <a:r>
              <a:rPr lang="cs-CZ" altLang="cs-CZ" sz="1400" dirty="0" smtClean="0"/>
              <a:t>http://www.olomouc.eu</a:t>
            </a:r>
          </a:p>
          <a:p>
            <a:pPr eaLnBrk="1" hangingPunct="1"/>
            <a:r>
              <a:rPr lang="cs-CZ" altLang="cs-CZ" sz="1400" dirty="0"/>
              <a:t>https://</a:t>
            </a:r>
            <a:r>
              <a:rPr lang="cs-CZ" altLang="cs-CZ" sz="1400" dirty="0" smtClean="0"/>
              <a:t>menime.olomouc.eu</a:t>
            </a:r>
            <a:endParaRPr lang="cs-CZ" altLang="cs-CZ" sz="1400" dirty="0"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4388"/>
            <a:ext cx="7740650" cy="1812925"/>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3" name="TextovéPole 1"/>
          <p:cNvSpPr txBox="1">
            <a:spLocks noChangeArrowheads="1"/>
          </p:cNvSpPr>
          <p:nvPr/>
        </p:nvSpPr>
        <p:spPr bwMode="auto">
          <a:xfrm>
            <a:off x="701675" y="1074738"/>
            <a:ext cx="6210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 typeface="Arial" charset="0"/>
              <a:buNone/>
            </a:pPr>
            <a:r>
              <a:rPr lang="cs-CZ" altLang="cs-CZ" sz="2200" b="1"/>
              <a:t>Děkuji za pozornost!</a:t>
            </a:r>
            <a:endParaRPr lang="cs-CZ" altLang="cs-CZ" sz="1800"/>
          </a:p>
          <a:p>
            <a:pPr eaLnBrk="1" hangingPunct="1">
              <a:spcBef>
                <a:spcPct val="0"/>
              </a:spcBef>
              <a:buClrTx/>
              <a:buFontTx/>
              <a:buNone/>
            </a:pPr>
            <a:endParaRPr lang="cs-CZ" altLang="cs-CZ" sz="18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Group 4"/>
          <p:cNvGrpSpPr>
            <a:grpSpLocks/>
          </p:cNvGrpSpPr>
          <p:nvPr/>
        </p:nvGrpSpPr>
        <p:grpSpPr bwMode="auto">
          <a:xfrm>
            <a:off x="0" y="5499100"/>
            <a:ext cx="7737475" cy="841375"/>
            <a:chOff x="249" y="458"/>
            <a:chExt cx="5712" cy="621"/>
          </a:xfrm>
        </p:grpSpPr>
        <p:pic>
          <p:nvPicPr>
            <p:cNvPr id="41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459"/>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1"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 y="459"/>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 y="458"/>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3"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4"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 y="458"/>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099" name="Skupina 12"/>
          <p:cNvGrpSpPr>
            <a:grpSpLocks/>
          </p:cNvGrpSpPr>
          <p:nvPr/>
        </p:nvGrpSpPr>
        <p:grpSpPr bwMode="auto">
          <a:xfrm>
            <a:off x="0" y="5499100"/>
            <a:ext cx="7737475" cy="841375"/>
            <a:chOff x="0" y="5679300"/>
            <a:chExt cx="7737475" cy="841375"/>
          </a:xfrm>
        </p:grpSpPr>
        <p:pic>
          <p:nvPicPr>
            <p:cNvPr id="4101"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7" name="Picture 7"/>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extovéPole 4"/>
          <p:cNvSpPr txBox="1"/>
          <p:nvPr/>
        </p:nvSpPr>
        <p:spPr>
          <a:xfrm>
            <a:off x="1241425" y="1268712"/>
            <a:ext cx="6391275" cy="3816429"/>
          </a:xfrm>
          <a:prstGeom prst="rect">
            <a:avLst/>
          </a:prstGeom>
          <a:noFill/>
        </p:spPr>
        <p:txBody>
          <a:bodyPr>
            <a:spAutoFit/>
          </a:bodyPr>
          <a:lstStyle/>
          <a:p>
            <a:pPr marL="342900" indent="-342900">
              <a:buFont typeface="Wingdings" panose="05000000000000000000" pitchFamily="2" charset="2"/>
              <a:buChar char="Ø"/>
              <a:defRPr/>
            </a:pPr>
            <a:r>
              <a:rPr lang="cs-CZ" altLang="cs-CZ" sz="2200" b="1" dirty="0">
                <a:solidFill>
                  <a:srgbClr val="888888"/>
                </a:solidFill>
                <a:latin typeface="+mj-lt"/>
                <a:ea typeface="+mj-ea"/>
                <a:cs typeface="+mj-cs"/>
              </a:rPr>
              <a:t>Realizované investiční </a:t>
            </a:r>
            <a:r>
              <a:rPr lang="cs-CZ" altLang="cs-CZ" sz="2200" b="1" dirty="0" smtClean="0">
                <a:solidFill>
                  <a:srgbClr val="888888"/>
                </a:solidFill>
                <a:latin typeface="+mj-lt"/>
                <a:ea typeface="+mj-ea"/>
                <a:cs typeface="+mj-cs"/>
              </a:rPr>
              <a:t>akce v roce 2022</a:t>
            </a:r>
          </a:p>
          <a:p>
            <a:pPr marL="342900" indent="-342900">
              <a:buFont typeface="Wingdings" panose="05000000000000000000" pitchFamily="2" charset="2"/>
              <a:buChar char="Ø"/>
              <a:defRPr/>
            </a:pPr>
            <a:endParaRPr lang="cs-CZ" altLang="cs-CZ" sz="2200" b="1" dirty="0" smtClean="0">
              <a:solidFill>
                <a:srgbClr val="888888"/>
              </a:solidFill>
              <a:latin typeface="+mj-lt"/>
              <a:ea typeface="+mj-ea"/>
              <a:cs typeface="+mj-cs"/>
            </a:endParaRPr>
          </a:p>
          <a:p>
            <a:pPr marL="342900" indent="-342900">
              <a:buFont typeface="Wingdings" panose="05000000000000000000" pitchFamily="2" charset="2"/>
              <a:buChar char="Ø"/>
              <a:defRPr/>
            </a:pPr>
            <a:r>
              <a:rPr lang="cs-CZ" altLang="cs-CZ" sz="2200" b="1" dirty="0" smtClean="0">
                <a:solidFill>
                  <a:srgbClr val="888888"/>
                </a:solidFill>
                <a:latin typeface="+mj-lt"/>
                <a:ea typeface="+mj-ea"/>
                <a:cs typeface="+mj-cs"/>
              </a:rPr>
              <a:t>Dlouhodobý </a:t>
            </a:r>
            <a:r>
              <a:rPr lang="cs-CZ" altLang="cs-CZ" sz="2200" b="1" dirty="0">
                <a:solidFill>
                  <a:srgbClr val="888888"/>
                </a:solidFill>
                <a:latin typeface="+mj-lt"/>
                <a:ea typeface="+mj-ea"/>
                <a:cs typeface="+mj-cs"/>
              </a:rPr>
              <a:t>investiční plán města </a:t>
            </a:r>
          </a:p>
          <a:p>
            <a:pPr marL="342900" indent="-342900">
              <a:buFont typeface="Wingdings" panose="05000000000000000000" pitchFamily="2" charset="2"/>
              <a:buChar char="Ø"/>
              <a:defRPr/>
            </a:pPr>
            <a:endParaRPr lang="cs-CZ" altLang="cs-CZ" sz="2200" b="1" dirty="0" smtClean="0">
              <a:solidFill>
                <a:srgbClr val="888888"/>
              </a:solidFill>
              <a:latin typeface="+mj-lt"/>
              <a:ea typeface="+mj-ea"/>
              <a:cs typeface="+mj-cs"/>
            </a:endParaRPr>
          </a:p>
          <a:p>
            <a:pPr marL="342900" indent="-342900">
              <a:buFont typeface="Wingdings" panose="05000000000000000000" pitchFamily="2" charset="2"/>
              <a:buChar char="Ø"/>
              <a:defRPr/>
            </a:pPr>
            <a:r>
              <a:rPr lang="cs-CZ" altLang="cs-CZ" sz="2200" b="1" dirty="0" smtClean="0">
                <a:solidFill>
                  <a:srgbClr val="888888"/>
                </a:solidFill>
                <a:latin typeface="+mj-lt"/>
                <a:ea typeface="+mj-ea"/>
                <a:cs typeface="+mj-cs"/>
              </a:rPr>
              <a:t>Střednědobý </a:t>
            </a:r>
            <a:r>
              <a:rPr lang="cs-CZ" altLang="cs-CZ" sz="2200" b="1" dirty="0">
                <a:solidFill>
                  <a:srgbClr val="888888"/>
                </a:solidFill>
                <a:latin typeface="+mj-lt"/>
                <a:ea typeface="+mj-ea"/>
                <a:cs typeface="+mj-cs"/>
              </a:rPr>
              <a:t>plán investic na roky 2023-25</a:t>
            </a:r>
          </a:p>
          <a:p>
            <a:pPr marL="342900" indent="-342900">
              <a:buFont typeface="Wingdings" panose="05000000000000000000" pitchFamily="2" charset="2"/>
              <a:buChar char="Ø"/>
              <a:defRPr/>
            </a:pPr>
            <a:endParaRPr lang="cs-CZ" altLang="cs-CZ" sz="2200" b="1" dirty="0" smtClean="0">
              <a:solidFill>
                <a:srgbClr val="888888"/>
              </a:solidFill>
              <a:latin typeface="+mj-lt"/>
              <a:ea typeface="+mj-ea"/>
              <a:cs typeface="+mj-cs"/>
            </a:endParaRPr>
          </a:p>
          <a:p>
            <a:pPr marL="342900" indent="-342900">
              <a:buFont typeface="Wingdings" panose="05000000000000000000" pitchFamily="2" charset="2"/>
              <a:buChar char="Ø"/>
              <a:defRPr/>
            </a:pPr>
            <a:r>
              <a:rPr lang="cs-CZ" altLang="cs-CZ" sz="2200" b="1" dirty="0" smtClean="0">
                <a:solidFill>
                  <a:srgbClr val="888888"/>
                </a:solidFill>
                <a:latin typeface="+mj-lt"/>
                <a:ea typeface="+mj-ea"/>
                <a:cs typeface="+mj-cs"/>
              </a:rPr>
              <a:t>Rizika </a:t>
            </a:r>
            <a:r>
              <a:rPr lang="cs-CZ" altLang="cs-CZ" sz="2200" b="1" dirty="0">
                <a:solidFill>
                  <a:srgbClr val="888888"/>
                </a:solidFill>
                <a:latin typeface="+mj-lt"/>
                <a:ea typeface="+mj-ea"/>
                <a:cs typeface="+mj-cs"/>
              </a:rPr>
              <a:t>a jejich vliv na realizace </a:t>
            </a:r>
            <a:r>
              <a:rPr lang="cs-CZ" altLang="cs-CZ" sz="2200" b="1" dirty="0" smtClean="0">
                <a:solidFill>
                  <a:srgbClr val="888888"/>
                </a:solidFill>
                <a:latin typeface="+mj-lt"/>
                <a:ea typeface="+mj-ea"/>
                <a:cs typeface="+mj-cs"/>
              </a:rPr>
              <a:t>staveb, možnosti řešení</a:t>
            </a:r>
            <a:endParaRPr lang="cs-CZ" altLang="cs-CZ" sz="2200" b="1" dirty="0">
              <a:solidFill>
                <a:srgbClr val="888888"/>
              </a:solidFill>
              <a:latin typeface="+mj-lt"/>
              <a:ea typeface="+mj-ea"/>
              <a:cs typeface="+mj-cs"/>
            </a:endParaRPr>
          </a:p>
          <a:p>
            <a:pPr marL="342900" indent="-342900">
              <a:buFont typeface="Wingdings" panose="05000000000000000000" pitchFamily="2" charset="2"/>
              <a:buChar char="Ø"/>
              <a:defRPr/>
            </a:pPr>
            <a:endParaRPr lang="cs-CZ" altLang="cs-CZ" sz="2200" b="1" dirty="0" smtClean="0">
              <a:solidFill>
                <a:srgbClr val="888888"/>
              </a:solidFill>
              <a:latin typeface="+mj-lt"/>
              <a:ea typeface="+mj-ea"/>
              <a:cs typeface="+mj-cs"/>
            </a:endParaRPr>
          </a:p>
          <a:p>
            <a:pPr marL="342900" indent="-342900">
              <a:buFont typeface="Wingdings" panose="05000000000000000000" pitchFamily="2" charset="2"/>
              <a:buChar char="Ø"/>
              <a:defRPr/>
            </a:pPr>
            <a:r>
              <a:rPr lang="cs-CZ" altLang="cs-CZ" sz="2200" b="1" dirty="0" smtClean="0">
                <a:solidFill>
                  <a:srgbClr val="888888"/>
                </a:solidFill>
                <a:latin typeface="+mj-lt"/>
                <a:ea typeface="+mj-ea"/>
                <a:cs typeface="+mj-cs"/>
              </a:rPr>
              <a:t>Diskuse</a:t>
            </a:r>
            <a:r>
              <a:rPr lang="cs-CZ" altLang="cs-CZ" sz="2200" b="1" dirty="0">
                <a:solidFill>
                  <a:srgbClr val="888888"/>
                </a:solidFill>
                <a:latin typeface="+mj-lt"/>
                <a:ea typeface="+mj-ea"/>
                <a:cs typeface="+mj-cs"/>
              </a:rPr>
              <a:t/>
            </a:r>
            <a:br>
              <a:rPr lang="cs-CZ" altLang="cs-CZ" sz="2200" b="1" dirty="0">
                <a:solidFill>
                  <a:srgbClr val="888888"/>
                </a:solidFill>
                <a:latin typeface="+mj-lt"/>
                <a:ea typeface="+mj-ea"/>
                <a:cs typeface="+mj-cs"/>
              </a:rPr>
            </a:br>
            <a:endParaRPr lang="cs-CZ" altLang="cs-CZ" sz="2200" b="1" dirty="0">
              <a:solidFill>
                <a:srgbClr val="888888"/>
              </a:solidFill>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6"/>
          <p:cNvSpPr>
            <a:spLocks noGrp="1" noChangeArrowheads="1"/>
          </p:cNvSpPr>
          <p:nvPr>
            <p:ph type="ctrTitle"/>
          </p:nvPr>
        </p:nvSpPr>
        <p:spPr>
          <a:xfrm>
            <a:off x="971550" y="998538"/>
            <a:ext cx="6632575" cy="3600450"/>
          </a:xfrm>
        </p:spPr>
        <p:txBody>
          <a:bodyPr/>
          <a:lstStyle/>
          <a:p>
            <a:pPr algn="l" eaLnBrk="1" hangingPunct="1"/>
            <a:r>
              <a:rPr lang="cs-CZ" altLang="cs-CZ" sz="3000" dirty="0" smtClean="0"/>
              <a:t>Výše investic </a:t>
            </a:r>
            <a:r>
              <a:rPr lang="cs-CZ" altLang="cs-CZ" sz="3000" dirty="0" smtClean="0"/>
              <a:t>dle schváleného rozpočtu roku 2022</a:t>
            </a:r>
            <a:br>
              <a:rPr lang="cs-CZ" altLang="cs-CZ" sz="3000" dirty="0" smtClean="0"/>
            </a:br>
            <a:r>
              <a:rPr lang="cs-CZ" altLang="cs-CZ" sz="3000" dirty="0" smtClean="0">
                <a:solidFill>
                  <a:srgbClr val="FF0D00"/>
                </a:solidFill>
              </a:rPr>
              <a:t>680 mil. korun</a:t>
            </a:r>
            <a:br>
              <a:rPr lang="cs-CZ" altLang="cs-CZ" sz="3000" dirty="0" smtClean="0">
                <a:solidFill>
                  <a:srgbClr val="FF0D00"/>
                </a:solidFill>
              </a:rPr>
            </a:br>
            <a:r>
              <a:rPr lang="cs-CZ" altLang="cs-CZ" sz="3000" dirty="0" smtClean="0">
                <a:solidFill>
                  <a:srgbClr val="FF0D00"/>
                </a:solidFill>
              </a:rPr>
              <a:t/>
            </a:r>
            <a:br>
              <a:rPr lang="cs-CZ" altLang="cs-CZ" sz="3000" dirty="0" smtClean="0">
                <a:solidFill>
                  <a:srgbClr val="FF0D00"/>
                </a:solidFill>
              </a:rPr>
            </a:br>
            <a:r>
              <a:rPr lang="cs-CZ" altLang="cs-CZ" sz="3000" dirty="0" smtClean="0"/>
              <a:t>Předpoklad dotace dle schváleného rozpočtu roku 2022</a:t>
            </a:r>
            <a:br>
              <a:rPr lang="cs-CZ" altLang="cs-CZ" sz="3000" dirty="0" smtClean="0"/>
            </a:br>
            <a:r>
              <a:rPr lang="cs-CZ" altLang="cs-CZ" sz="3000" dirty="0" smtClean="0">
                <a:solidFill>
                  <a:srgbClr val="FF0D00"/>
                </a:solidFill>
              </a:rPr>
              <a:t>225 mil. korun</a:t>
            </a:r>
          </a:p>
        </p:txBody>
      </p:sp>
      <p:grpSp>
        <p:nvGrpSpPr>
          <p:cNvPr id="5123" name="Group 4"/>
          <p:cNvGrpSpPr>
            <a:grpSpLocks/>
          </p:cNvGrpSpPr>
          <p:nvPr/>
        </p:nvGrpSpPr>
        <p:grpSpPr bwMode="auto">
          <a:xfrm>
            <a:off x="0" y="5499100"/>
            <a:ext cx="7737475" cy="841375"/>
            <a:chOff x="249" y="458"/>
            <a:chExt cx="5712" cy="621"/>
          </a:xfrm>
        </p:grpSpPr>
        <p:pic>
          <p:nvPicPr>
            <p:cNvPr id="5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459"/>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 y="459"/>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 y="458"/>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7"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8"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 y="458"/>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24" name="Skupina 12"/>
          <p:cNvGrpSpPr>
            <a:grpSpLocks/>
          </p:cNvGrpSpPr>
          <p:nvPr/>
        </p:nvGrpSpPr>
        <p:grpSpPr bwMode="auto">
          <a:xfrm>
            <a:off x="0" y="5499100"/>
            <a:ext cx="7737475" cy="841375"/>
            <a:chOff x="0" y="5679300"/>
            <a:chExt cx="7737475" cy="841375"/>
          </a:xfrm>
        </p:grpSpPr>
        <p:pic>
          <p:nvPicPr>
            <p:cNvPr id="5125"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7">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 name="Picture 10"/>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7"/>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ovéPole 3"/>
          <p:cNvSpPr txBox="1">
            <a:spLocks noChangeArrowheads="1"/>
          </p:cNvSpPr>
          <p:nvPr/>
        </p:nvSpPr>
        <p:spPr bwMode="auto">
          <a:xfrm>
            <a:off x="611188" y="549275"/>
            <a:ext cx="6840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Tx/>
              <a:buNone/>
            </a:pPr>
            <a:r>
              <a:rPr lang="cs-CZ" altLang="cs-CZ" sz="2200" b="1"/>
              <a:t>Některé realizované investiční akce v roce 2022 </a:t>
            </a:r>
            <a:endParaRPr lang="cs-CZ" altLang="cs-CZ" sz="2200"/>
          </a:p>
        </p:txBody>
      </p:sp>
      <p:sp>
        <p:nvSpPr>
          <p:cNvPr id="6147" name="TextovéPole 4"/>
          <p:cNvSpPr txBox="1">
            <a:spLocks noChangeArrowheads="1"/>
          </p:cNvSpPr>
          <p:nvPr/>
        </p:nvSpPr>
        <p:spPr bwMode="auto">
          <a:xfrm>
            <a:off x="614363" y="908050"/>
            <a:ext cx="8097837"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lnSpc>
                <a:spcPct val="150000"/>
              </a:lnSpc>
              <a:spcBef>
                <a:spcPct val="0"/>
              </a:spcBef>
              <a:buClrTx/>
              <a:buFont typeface="Wingdings" pitchFamily="2" charset="2"/>
              <a:buChar char="§"/>
            </a:pPr>
            <a:r>
              <a:rPr lang="cs-CZ" altLang="cs-CZ" sz="2200" dirty="0">
                <a:solidFill>
                  <a:schemeClr val="tx1"/>
                </a:solidFill>
              </a:rPr>
              <a:t>Tramvajová trať II. etapa, Nové Sady (473 mil. Kč)</a:t>
            </a:r>
          </a:p>
          <a:p>
            <a:pPr eaLnBrk="1" hangingPunct="1">
              <a:lnSpc>
                <a:spcPct val="150000"/>
              </a:lnSpc>
              <a:spcBef>
                <a:spcPct val="0"/>
              </a:spcBef>
              <a:buClrTx/>
              <a:buFont typeface="Wingdings" pitchFamily="2" charset="2"/>
              <a:buChar char="§"/>
            </a:pPr>
            <a:r>
              <a:rPr lang="cs-CZ" altLang="cs-CZ" sz="2200" dirty="0">
                <a:solidFill>
                  <a:schemeClr val="tx1"/>
                </a:solidFill>
              </a:rPr>
              <a:t>Protipovodňová opatření II. B etapa - související investice (63,6 mil. Kč)</a:t>
            </a:r>
          </a:p>
          <a:p>
            <a:pPr eaLnBrk="1" hangingPunct="1">
              <a:lnSpc>
                <a:spcPct val="150000"/>
              </a:lnSpc>
              <a:spcBef>
                <a:spcPct val="0"/>
              </a:spcBef>
              <a:buClrTx/>
              <a:buFont typeface="Wingdings" pitchFamily="2" charset="2"/>
              <a:buChar char="§"/>
            </a:pPr>
            <a:r>
              <a:rPr lang="cs-CZ" altLang="cs-CZ" sz="2200" dirty="0">
                <a:solidFill>
                  <a:schemeClr val="tx1"/>
                </a:solidFill>
              </a:rPr>
              <a:t>ČOV - sušárna kalů (203,6 mil. Kč)</a:t>
            </a:r>
          </a:p>
          <a:p>
            <a:pPr eaLnBrk="1" hangingPunct="1">
              <a:lnSpc>
                <a:spcPct val="150000"/>
              </a:lnSpc>
              <a:spcBef>
                <a:spcPct val="0"/>
              </a:spcBef>
              <a:buClrTx/>
              <a:buFont typeface="Wingdings" pitchFamily="2" charset="2"/>
              <a:buChar char="§"/>
            </a:pPr>
            <a:r>
              <a:rPr lang="cs-CZ" altLang="cs-CZ" sz="2200" dirty="0">
                <a:solidFill>
                  <a:schemeClr val="tx1"/>
                </a:solidFill>
              </a:rPr>
              <a:t>Hraniční ulice - koordinovaný tah, SSZ (52,6 mil. Kč)</a:t>
            </a:r>
          </a:p>
          <a:p>
            <a:pPr eaLnBrk="1" hangingPunct="1">
              <a:lnSpc>
                <a:spcPct val="150000"/>
              </a:lnSpc>
              <a:spcBef>
                <a:spcPct val="0"/>
              </a:spcBef>
              <a:buClrTx/>
              <a:buFont typeface="Wingdings" pitchFamily="2" charset="2"/>
              <a:buChar char="§"/>
            </a:pPr>
            <a:r>
              <a:rPr lang="cs-CZ" altLang="cs-CZ" sz="2200" dirty="0">
                <a:solidFill>
                  <a:schemeClr val="tx1"/>
                </a:solidFill>
              </a:rPr>
              <a:t>MŠ Dělnická - rozšíření kapacity a EO (41,2 mil. Kč)</a:t>
            </a:r>
          </a:p>
          <a:p>
            <a:pPr eaLnBrk="1" hangingPunct="1">
              <a:lnSpc>
                <a:spcPct val="150000"/>
              </a:lnSpc>
              <a:spcBef>
                <a:spcPct val="0"/>
              </a:spcBef>
              <a:buClrTx/>
              <a:buFont typeface="Wingdings" pitchFamily="2" charset="2"/>
              <a:buChar char="§"/>
            </a:pPr>
            <a:r>
              <a:rPr lang="cs-CZ" altLang="cs-CZ" sz="2200" dirty="0" smtClean="0">
                <a:solidFill>
                  <a:schemeClr val="tx1"/>
                </a:solidFill>
              </a:rPr>
              <a:t>MŠ </a:t>
            </a:r>
            <a:r>
              <a:rPr lang="cs-CZ" altLang="cs-CZ" sz="2200" dirty="0">
                <a:solidFill>
                  <a:schemeClr val="tx1"/>
                </a:solidFill>
              </a:rPr>
              <a:t>Husitská - EO (20 mil. Kč)</a:t>
            </a:r>
          </a:p>
          <a:p>
            <a:pPr eaLnBrk="1" hangingPunct="1">
              <a:lnSpc>
                <a:spcPct val="150000"/>
              </a:lnSpc>
              <a:spcBef>
                <a:spcPct val="0"/>
              </a:spcBef>
              <a:buClrTx/>
              <a:buFont typeface="Wingdings" pitchFamily="2" charset="2"/>
              <a:buChar char="§"/>
            </a:pPr>
            <a:r>
              <a:rPr lang="cs-CZ" altLang="cs-CZ" sz="2200" dirty="0">
                <a:solidFill>
                  <a:schemeClr val="tx1"/>
                </a:solidFill>
              </a:rPr>
              <a:t>Cyklostezky - Chválkovická, Rožňavská-Zikova (22 mil. Kč)</a:t>
            </a:r>
          </a:p>
          <a:p>
            <a:pPr eaLnBrk="1" hangingPunct="1">
              <a:lnSpc>
                <a:spcPct val="150000"/>
              </a:lnSpc>
              <a:spcBef>
                <a:spcPct val="0"/>
              </a:spcBef>
              <a:buClrTx/>
              <a:buFont typeface="Wingdings" pitchFamily="2" charset="2"/>
              <a:buChar char="§"/>
            </a:pPr>
            <a:r>
              <a:rPr lang="cs-CZ" altLang="cs-CZ" sz="2200" dirty="0" smtClean="0">
                <a:solidFill>
                  <a:schemeClr val="tx1"/>
                </a:solidFill>
              </a:rPr>
              <a:t>Parkovací systém na Sv. Kopečku (15 </a:t>
            </a:r>
            <a:r>
              <a:rPr lang="cs-CZ" altLang="cs-CZ" sz="2200" dirty="0">
                <a:solidFill>
                  <a:schemeClr val="tx1"/>
                </a:solidFill>
              </a:rPr>
              <a:t>mil. Kč)</a:t>
            </a:r>
          </a:p>
        </p:txBody>
      </p:sp>
      <p:grpSp>
        <p:nvGrpSpPr>
          <p:cNvPr id="6148" name="Skupina 5"/>
          <p:cNvGrpSpPr>
            <a:grpSpLocks/>
          </p:cNvGrpSpPr>
          <p:nvPr/>
        </p:nvGrpSpPr>
        <p:grpSpPr bwMode="auto">
          <a:xfrm>
            <a:off x="0" y="5499100"/>
            <a:ext cx="7737475" cy="841375"/>
            <a:chOff x="0" y="5679300"/>
            <a:chExt cx="7737475" cy="841375"/>
          </a:xfrm>
        </p:grpSpPr>
        <p:pic>
          <p:nvPicPr>
            <p:cNvPr id="6149"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5">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3" name="Picture 9"/>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4" name="Picture 10"/>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7"/>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6"/>
          <p:cNvSpPr>
            <a:spLocks noGrp="1" noChangeArrowheads="1"/>
          </p:cNvSpPr>
          <p:nvPr>
            <p:ph type="ctrTitle"/>
          </p:nvPr>
        </p:nvSpPr>
        <p:spPr>
          <a:xfrm>
            <a:off x="611188" y="1589249"/>
            <a:ext cx="7291256" cy="3820015"/>
          </a:xfrm>
        </p:spPr>
        <p:txBody>
          <a:bodyPr>
            <a:normAutofit fontScale="90000"/>
          </a:bodyPr>
          <a:lstStyle/>
          <a:p>
            <a:pPr algn="ctr">
              <a:defRPr/>
            </a:pPr>
            <a:r>
              <a:rPr lang="cs-CZ" altLang="cs-CZ" sz="3000" dirty="0" smtClean="0"/>
              <a:t/>
            </a:r>
            <a:br>
              <a:rPr lang="cs-CZ" altLang="cs-CZ" sz="3000" dirty="0" smtClean="0"/>
            </a:br>
            <a:r>
              <a:rPr lang="cs-CZ" altLang="cs-CZ" sz="3000" dirty="0" smtClean="0"/>
              <a:t/>
            </a:r>
            <a:br>
              <a:rPr lang="cs-CZ" altLang="cs-CZ" sz="3000" dirty="0" smtClean="0"/>
            </a:br>
            <a:r>
              <a:rPr lang="cs-CZ" altLang="cs-CZ" sz="3000" dirty="0"/>
              <a:t/>
            </a:r>
            <a:br>
              <a:rPr lang="cs-CZ" altLang="cs-CZ" sz="3000" dirty="0"/>
            </a:br>
            <a:r>
              <a:rPr lang="cs-CZ" altLang="cs-CZ" sz="3000" dirty="0" smtClean="0"/>
              <a:t/>
            </a:r>
            <a:br>
              <a:rPr lang="cs-CZ" altLang="cs-CZ" sz="3000" dirty="0" smtClean="0"/>
            </a:br>
            <a:r>
              <a:rPr lang="cs-CZ" altLang="cs-CZ" sz="2700" dirty="0" smtClean="0"/>
              <a:t>Zásobník projektových záměrů a připravovaných akcí města (webová aplikace)</a:t>
            </a:r>
            <a:r>
              <a:rPr lang="cs-CZ" altLang="cs-CZ" sz="3000" dirty="0" smtClean="0"/>
              <a:t/>
            </a:r>
            <a:br>
              <a:rPr lang="cs-CZ" altLang="cs-CZ" sz="3000" dirty="0" smtClean="0"/>
            </a:br>
            <a:r>
              <a:rPr lang="cs-CZ" altLang="cs-CZ" sz="3000" dirty="0" smtClean="0"/>
              <a:t>             </a:t>
            </a:r>
            <a:r>
              <a:rPr lang="cs-CZ" altLang="cs-CZ" sz="3000" dirty="0"/>
              <a:t/>
            </a:r>
            <a:br>
              <a:rPr lang="cs-CZ" altLang="cs-CZ" sz="3000" dirty="0"/>
            </a:br>
            <a:r>
              <a:rPr lang="cs-CZ" altLang="cs-CZ" sz="3000" dirty="0" smtClean="0"/>
              <a:t>Celkem </a:t>
            </a:r>
            <a:r>
              <a:rPr lang="cs-CZ" altLang="cs-CZ" sz="3000" dirty="0" smtClean="0">
                <a:solidFill>
                  <a:schemeClr val="tx1"/>
                </a:solidFill>
              </a:rPr>
              <a:t>424</a:t>
            </a:r>
            <a:r>
              <a:rPr lang="cs-CZ" altLang="cs-CZ" sz="3000" dirty="0" smtClean="0"/>
              <a:t> akcí za </a:t>
            </a:r>
            <a:r>
              <a:rPr lang="cs-CZ" altLang="cs-CZ" sz="3000" dirty="0" smtClean="0">
                <a:solidFill>
                  <a:srgbClr val="FF0000"/>
                </a:solidFill>
              </a:rPr>
              <a:t>17,4</a:t>
            </a:r>
            <a:r>
              <a:rPr lang="cs-CZ" altLang="cs-CZ" sz="3000" dirty="0" smtClean="0"/>
              <a:t> mld. Kč</a:t>
            </a:r>
            <a:br>
              <a:rPr lang="cs-CZ" altLang="cs-CZ" sz="3000" dirty="0" smtClean="0"/>
            </a:br>
            <a:r>
              <a:rPr lang="cs-CZ" altLang="cs-CZ" sz="3000" dirty="0" smtClean="0"/>
              <a:t/>
            </a:r>
            <a:br>
              <a:rPr lang="cs-CZ" altLang="cs-CZ" sz="3000" dirty="0" smtClean="0"/>
            </a:br>
            <a:r>
              <a:rPr lang="cs-CZ" altLang="cs-CZ" sz="2700" dirty="0" smtClean="0">
                <a:solidFill>
                  <a:schemeClr val="tx1"/>
                </a:solidFill>
              </a:rPr>
              <a:t>218</a:t>
            </a:r>
            <a:r>
              <a:rPr lang="cs-CZ" altLang="cs-CZ" sz="2700" dirty="0" smtClean="0"/>
              <a:t> akcí ve fázi přípravy </a:t>
            </a:r>
            <a:r>
              <a:rPr lang="cs-CZ" altLang="cs-CZ" sz="2700" dirty="0"/>
              <a:t>za </a:t>
            </a:r>
            <a:r>
              <a:rPr lang="cs-CZ" altLang="cs-CZ" sz="2700" dirty="0">
                <a:solidFill>
                  <a:srgbClr val="FF0000"/>
                </a:solidFill>
              </a:rPr>
              <a:t>6,5</a:t>
            </a:r>
            <a:r>
              <a:rPr lang="cs-CZ" altLang="cs-CZ" sz="2700" dirty="0"/>
              <a:t> mld. </a:t>
            </a:r>
            <a:r>
              <a:rPr lang="cs-CZ" altLang="cs-CZ" sz="2700" dirty="0" smtClean="0"/>
              <a:t>Kč, </a:t>
            </a:r>
            <a:br>
              <a:rPr lang="cs-CZ" altLang="cs-CZ" sz="2700" dirty="0" smtClean="0"/>
            </a:br>
            <a:r>
              <a:rPr lang="cs-CZ" altLang="cs-CZ" sz="2700" dirty="0" smtClean="0">
                <a:solidFill>
                  <a:schemeClr val="tx1"/>
                </a:solidFill>
              </a:rPr>
              <a:t>98</a:t>
            </a:r>
            <a:r>
              <a:rPr lang="cs-CZ" altLang="cs-CZ" sz="2700" dirty="0" smtClean="0"/>
              <a:t> </a:t>
            </a:r>
            <a:r>
              <a:rPr lang="cs-CZ" altLang="cs-CZ" sz="2700" dirty="0"/>
              <a:t>akcí </a:t>
            </a:r>
            <a:r>
              <a:rPr lang="cs-CZ" altLang="cs-CZ" sz="2700" dirty="0" smtClean="0"/>
              <a:t>projekčně připravených za </a:t>
            </a:r>
            <a:r>
              <a:rPr lang="cs-CZ" altLang="cs-CZ" sz="2700" dirty="0" smtClean="0">
                <a:solidFill>
                  <a:srgbClr val="FF0000"/>
                </a:solidFill>
              </a:rPr>
              <a:t>2,5</a:t>
            </a:r>
            <a:r>
              <a:rPr lang="cs-CZ" altLang="cs-CZ" sz="2700" dirty="0" smtClean="0"/>
              <a:t> </a:t>
            </a:r>
            <a:r>
              <a:rPr lang="cs-CZ" altLang="cs-CZ" sz="2700" dirty="0"/>
              <a:t>mld. Kč</a:t>
            </a:r>
            <a:r>
              <a:rPr lang="cs-CZ" sz="2700" dirty="0">
                <a:solidFill>
                  <a:srgbClr val="FF0000"/>
                </a:solidFill>
              </a:rPr>
              <a:t/>
            </a:r>
            <a:br>
              <a:rPr lang="cs-CZ" sz="2700" dirty="0">
                <a:solidFill>
                  <a:srgbClr val="FF0000"/>
                </a:solidFill>
              </a:rPr>
            </a:br>
            <a:r>
              <a:rPr lang="cs-CZ" sz="2700" dirty="0" smtClean="0">
                <a:solidFill>
                  <a:srgbClr val="FF0000"/>
                </a:solidFill>
              </a:rPr>
              <a:t> </a:t>
            </a:r>
            <a:r>
              <a:rPr lang="cs-CZ" sz="3200" dirty="0" smtClean="0"/>
              <a:t/>
            </a:r>
            <a:br>
              <a:rPr lang="cs-CZ" sz="3200" dirty="0" smtClean="0"/>
            </a:br>
            <a:r>
              <a:rPr lang="cs-CZ" sz="2800" dirty="0" smtClean="0"/>
              <a:t>Celkový rozpočet </a:t>
            </a:r>
            <a:r>
              <a:rPr lang="cs-CZ" sz="2800" dirty="0" err="1"/>
              <a:t>SMOl</a:t>
            </a:r>
            <a:r>
              <a:rPr lang="cs-CZ" sz="2800" dirty="0"/>
              <a:t> ve výši </a:t>
            </a:r>
            <a:r>
              <a:rPr lang="cs-CZ" sz="2800" dirty="0" smtClean="0"/>
              <a:t>cca </a:t>
            </a:r>
            <a:r>
              <a:rPr lang="cs-CZ" sz="2800" dirty="0" smtClean="0">
                <a:solidFill>
                  <a:srgbClr val="FF0000"/>
                </a:solidFill>
              </a:rPr>
              <a:t>2,6</a:t>
            </a:r>
            <a:r>
              <a:rPr lang="cs-CZ" sz="2800" dirty="0" smtClean="0"/>
              <a:t> </a:t>
            </a:r>
            <a:r>
              <a:rPr lang="cs-CZ" sz="2800" dirty="0" smtClean="0"/>
              <a:t>mld. </a:t>
            </a:r>
            <a:r>
              <a:rPr lang="cs-CZ" sz="2800" dirty="0" smtClean="0"/>
              <a:t>Kč</a:t>
            </a:r>
            <a:br>
              <a:rPr lang="cs-CZ" sz="2800" dirty="0" smtClean="0"/>
            </a:br>
            <a:r>
              <a:rPr lang="cs-CZ" sz="2800" dirty="0" smtClean="0"/>
              <a:t>Investice cca </a:t>
            </a:r>
            <a:r>
              <a:rPr lang="cs-CZ" sz="2800" dirty="0" smtClean="0">
                <a:solidFill>
                  <a:srgbClr val="FF0000"/>
                </a:solidFill>
              </a:rPr>
              <a:t>0,4 - 0,5 </a:t>
            </a:r>
            <a:r>
              <a:rPr lang="cs-CZ" sz="2800" dirty="0" smtClean="0"/>
              <a:t>mld. Kč (úvěr)</a:t>
            </a:r>
            <a:endParaRPr lang="cs-CZ" altLang="cs-CZ" sz="3000" dirty="0" smtClean="0">
              <a:solidFill>
                <a:srgbClr val="FF0D00"/>
              </a:solidFill>
            </a:endParaRPr>
          </a:p>
        </p:txBody>
      </p:sp>
      <p:grpSp>
        <p:nvGrpSpPr>
          <p:cNvPr id="7171" name="Group 4"/>
          <p:cNvGrpSpPr>
            <a:grpSpLocks/>
          </p:cNvGrpSpPr>
          <p:nvPr/>
        </p:nvGrpSpPr>
        <p:grpSpPr bwMode="auto">
          <a:xfrm>
            <a:off x="0" y="5499100"/>
            <a:ext cx="7737475" cy="841375"/>
            <a:chOff x="249" y="458"/>
            <a:chExt cx="5712" cy="621"/>
          </a:xfrm>
        </p:grpSpPr>
        <p:pic>
          <p:nvPicPr>
            <p:cNvPr id="7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459"/>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 y="459"/>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 y="458"/>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 y="458"/>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72" name="Skupina 12"/>
          <p:cNvGrpSpPr>
            <a:grpSpLocks/>
          </p:cNvGrpSpPr>
          <p:nvPr/>
        </p:nvGrpSpPr>
        <p:grpSpPr bwMode="auto">
          <a:xfrm>
            <a:off x="0" y="5499100"/>
            <a:ext cx="7737475" cy="841375"/>
            <a:chOff x="0" y="5679300"/>
            <a:chExt cx="7737475" cy="841375"/>
          </a:xfrm>
        </p:grpSpPr>
        <p:pic>
          <p:nvPicPr>
            <p:cNvPr id="7174"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8"/>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9"/>
            <p:cNvPicPr>
              <a:picLocks noChangeAspect="1" noChangeArrowheads="1"/>
            </p:cNvPicPr>
            <p:nvPr/>
          </p:nvPicPr>
          <p:blipFill>
            <a:blip r:embed="rId7">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0"/>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7"/>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73" name="TextovéPole 3"/>
          <p:cNvSpPr txBox="1">
            <a:spLocks noChangeArrowheads="1"/>
          </p:cNvSpPr>
          <p:nvPr/>
        </p:nvSpPr>
        <p:spPr bwMode="auto">
          <a:xfrm>
            <a:off x="611188" y="549275"/>
            <a:ext cx="68405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Tx/>
              <a:buNone/>
            </a:pPr>
            <a:r>
              <a:rPr lang="cs-CZ" altLang="cs-CZ" sz="2200" b="1" dirty="0" smtClean="0"/>
              <a:t>Dlouhodobý investiční plán města (DIP)</a:t>
            </a:r>
            <a:endParaRPr lang="cs-CZ" altLang="cs-CZ" sz="2200" dirty="0"/>
          </a:p>
        </p:txBody>
      </p:sp>
    </p:spTree>
    <p:extLst>
      <p:ext uri="{BB962C8B-B14F-4D97-AF65-F5344CB8AC3E}">
        <p14:creationId xmlns:p14="http://schemas.microsoft.com/office/powerpoint/2010/main" val="568038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6"/>
          <p:cNvSpPr>
            <a:spLocks noGrp="1" noChangeArrowheads="1"/>
          </p:cNvSpPr>
          <p:nvPr>
            <p:ph type="ctrTitle"/>
          </p:nvPr>
        </p:nvSpPr>
        <p:spPr>
          <a:xfrm>
            <a:off x="881063" y="1319213"/>
            <a:ext cx="6853237" cy="3279775"/>
          </a:xfrm>
        </p:spPr>
        <p:txBody>
          <a:bodyPr>
            <a:normAutofit fontScale="90000"/>
          </a:bodyPr>
          <a:lstStyle/>
          <a:p>
            <a:pPr algn="l">
              <a:defRPr/>
            </a:pPr>
            <a:r>
              <a:rPr lang="cs-CZ" altLang="cs-CZ" sz="3000" dirty="0" smtClean="0"/>
              <a:t/>
            </a:r>
            <a:br>
              <a:rPr lang="cs-CZ" altLang="cs-CZ" sz="3000" dirty="0" smtClean="0"/>
            </a:br>
            <a:r>
              <a:rPr lang="cs-CZ" altLang="cs-CZ" sz="3000" dirty="0" smtClean="0"/>
              <a:t/>
            </a:r>
            <a:br>
              <a:rPr lang="cs-CZ" altLang="cs-CZ" sz="3000" dirty="0" smtClean="0"/>
            </a:br>
            <a:r>
              <a:rPr lang="cs-CZ" sz="2700" dirty="0">
                <a:solidFill>
                  <a:srgbClr val="FF0000"/>
                </a:solidFill>
              </a:rPr>
              <a:t>cca 409 mil. Kč </a:t>
            </a:r>
            <a:r>
              <a:rPr lang="cs-CZ" sz="2700" dirty="0" smtClean="0">
                <a:solidFill>
                  <a:srgbClr val="FF0000"/>
                </a:solidFill>
              </a:rPr>
              <a:t> pro rok </a:t>
            </a:r>
            <a:r>
              <a:rPr lang="cs-CZ" sz="2700" dirty="0">
                <a:solidFill>
                  <a:srgbClr val="FF0000"/>
                </a:solidFill>
              </a:rPr>
              <a:t>2023, </a:t>
            </a:r>
            <a:r>
              <a:rPr lang="cs-CZ" sz="2700" dirty="0" smtClean="0">
                <a:solidFill>
                  <a:srgbClr val="FF0000"/>
                </a:solidFill>
              </a:rPr>
              <a:t/>
            </a:r>
            <a:br>
              <a:rPr lang="cs-CZ" sz="2700" dirty="0" smtClean="0">
                <a:solidFill>
                  <a:srgbClr val="FF0000"/>
                </a:solidFill>
              </a:rPr>
            </a:br>
            <a:r>
              <a:rPr lang="cs-CZ" sz="2700" dirty="0" smtClean="0">
                <a:solidFill>
                  <a:srgbClr val="FF0000"/>
                </a:solidFill>
              </a:rPr>
              <a:t>dotace cca </a:t>
            </a:r>
            <a:r>
              <a:rPr lang="cs-CZ" sz="2700" dirty="0">
                <a:solidFill>
                  <a:srgbClr val="FF0000"/>
                </a:solidFill>
              </a:rPr>
              <a:t>50 mil. Kč </a:t>
            </a:r>
            <a:br>
              <a:rPr lang="cs-CZ" sz="2700" dirty="0">
                <a:solidFill>
                  <a:srgbClr val="FF0000"/>
                </a:solidFill>
              </a:rPr>
            </a:br>
            <a:r>
              <a:rPr lang="cs-CZ" sz="2700" dirty="0" smtClean="0">
                <a:solidFill>
                  <a:srgbClr val="FF0000"/>
                </a:solidFill>
              </a:rPr>
              <a:t/>
            </a:r>
            <a:br>
              <a:rPr lang="cs-CZ" sz="2700" dirty="0" smtClean="0">
                <a:solidFill>
                  <a:srgbClr val="FF0000"/>
                </a:solidFill>
              </a:rPr>
            </a:br>
            <a:r>
              <a:rPr lang="cs-CZ" sz="2700" dirty="0" smtClean="0">
                <a:solidFill>
                  <a:srgbClr val="FF0000"/>
                </a:solidFill>
              </a:rPr>
              <a:t>cca </a:t>
            </a:r>
            <a:r>
              <a:rPr lang="cs-CZ" sz="2700" dirty="0">
                <a:solidFill>
                  <a:srgbClr val="FF0000"/>
                </a:solidFill>
              </a:rPr>
              <a:t>405 mil. Kč </a:t>
            </a:r>
            <a:r>
              <a:rPr lang="cs-CZ" sz="2700" dirty="0" smtClean="0">
                <a:solidFill>
                  <a:srgbClr val="FF0000"/>
                </a:solidFill>
              </a:rPr>
              <a:t>pro roky 2024 a 2025, </a:t>
            </a:r>
            <a:br>
              <a:rPr lang="cs-CZ" sz="2700" dirty="0" smtClean="0">
                <a:solidFill>
                  <a:srgbClr val="FF0000"/>
                </a:solidFill>
              </a:rPr>
            </a:br>
            <a:r>
              <a:rPr lang="cs-CZ" sz="2700" dirty="0" smtClean="0">
                <a:solidFill>
                  <a:srgbClr val="FF0000"/>
                </a:solidFill>
              </a:rPr>
              <a:t>dotace </a:t>
            </a:r>
            <a:r>
              <a:rPr lang="cs-CZ" sz="2700" dirty="0">
                <a:solidFill>
                  <a:srgbClr val="FF0000"/>
                </a:solidFill>
              </a:rPr>
              <a:t>cca 30 mil. Kč </a:t>
            </a:r>
            <a:r>
              <a:rPr lang="cs-CZ" sz="2700" dirty="0" smtClean="0">
                <a:solidFill>
                  <a:srgbClr val="FF0000"/>
                </a:solidFill>
              </a:rPr>
              <a:t/>
            </a:r>
            <a:br>
              <a:rPr lang="cs-CZ" sz="2700" dirty="0" smtClean="0">
                <a:solidFill>
                  <a:srgbClr val="FF0000"/>
                </a:solidFill>
              </a:rPr>
            </a:br>
            <a:r>
              <a:rPr lang="cs-CZ" sz="3200" dirty="0" smtClean="0"/>
              <a:t/>
            </a:r>
            <a:br>
              <a:rPr lang="cs-CZ" sz="3200" dirty="0" smtClean="0"/>
            </a:br>
            <a:r>
              <a:rPr lang="cs-CZ" sz="2800" dirty="0" smtClean="0"/>
              <a:t>celkové </a:t>
            </a:r>
            <a:r>
              <a:rPr lang="cs-CZ" sz="2800" dirty="0"/>
              <a:t>výdaje </a:t>
            </a:r>
            <a:r>
              <a:rPr lang="cs-CZ" sz="2800" dirty="0" err="1"/>
              <a:t>SMOl</a:t>
            </a:r>
            <a:r>
              <a:rPr lang="cs-CZ" sz="2800" dirty="0"/>
              <a:t> ve výši </a:t>
            </a:r>
            <a:r>
              <a:rPr lang="cs-CZ" sz="2800" dirty="0" smtClean="0"/>
              <a:t>cca </a:t>
            </a:r>
            <a:r>
              <a:rPr lang="cs-CZ" sz="2800" dirty="0" smtClean="0">
                <a:solidFill>
                  <a:srgbClr val="FF0000"/>
                </a:solidFill>
              </a:rPr>
              <a:t>2,6</a:t>
            </a:r>
            <a:r>
              <a:rPr lang="cs-CZ" sz="2800" dirty="0" smtClean="0"/>
              <a:t> </a:t>
            </a:r>
            <a:r>
              <a:rPr lang="cs-CZ" sz="2800" dirty="0" smtClean="0"/>
              <a:t>mld. </a:t>
            </a:r>
            <a:r>
              <a:rPr lang="cs-CZ" sz="2800" dirty="0" smtClean="0"/>
              <a:t>Kč</a:t>
            </a:r>
            <a:endParaRPr lang="cs-CZ" altLang="cs-CZ" sz="3000" dirty="0" smtClean="0">
              <a:solidFill>
                <a:srgbClr val="FF0D00"/>
              </a:solidFill>
            </a:endParaRPr>
          </a:p>
        </p:txBody>
      </p:sp>
      <p:grpSp>
        <p:nvGrpSpPr>
          <p:cNvPr id="7171" name="Group 4"/>
          <p:cNvGrpSpPr>
            <a:grpSpLocks/>
          </p:cNvGrpSpPr>
          <p:nvPr/>
        </p:nvGrpSpPr>
        <p:grpSpPr bwMode="auto">
          <a:xfrm>
            <a:off x="0" y="5499100"/>
            <a:ext cx="7737475" cy="841375"/>
            <a:chOff x="249" y="458"/>
            <a:chExt cx="5712" cy="621"/>
          </a:xfrm>
        </p:grpSpPr>
        <p:pic>
          <p:nvPicPr>
            <p:cNvPr id="7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 y="459"/>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3"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 y="459"/>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5" y="458"/>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81" y="460"/>
              <a:ext cx="816" cy="619"/>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9" y="458"/>
              <a:ext cx="816" cy="62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172" name="Skupina 12"/>
          <p:cNvGrpSpPr>
            <a:grpSpLocks/>
          </p:cNvGrpSpPr>
          <p:nvPr/>
        </p:nvGrpSpPr>
        <p:grpSpPr bwMode="auto">
          <a:xfrm>
            <a:off x="0" y="5499100"/>
            <a:ext cx="7737475" cy="841375"/>
            <a:chOff x="0" y="5679300"/>
            <a:chExt cx="7737475" cy="841375"/>
          </a:xfrm>
        </p:grpSpPr>
        <p:pic>
          <p:nvPicPr>
            <p:cNvPr id="7174"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7" name="Picture 8"/>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8" name="Picture 9"/>
            <p:cNvPicPr>
              <a:picLocks noChangeAspect="1" noChangeArrowheads="1"/>
            </p:cNvPicPr>
            <p:nvPr/>
          </p:nvPicPr>
          <p:blipFill>
            <a:blip r:embed="rId7">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9" name="Picture 10"/>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0" name="Picture 7"/>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73" name="TextovéPole 3"/>
          <p:cNvSpPr txBox="1">
            <a:spLocks noChangeArrowheads="1"/>
          </p:cNvSpPr>
          <p:nvPr/>
        </p:nvSpPr>
        <p:spPr bwMode="auto">
          <a:xfrm>
            <a:off x="611188" y="549275"/>
            <a:ext cx="68405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Tx/>
              <a:buNone/>
            </a:pPr>
            <a:r>
              <a:rPr lang="cs-CZ" altLang="cs-CZ" sz="2200" b="1" dirty="0"/>
              <a:t>Předpoklad vlastních zdrojů  a dotací na investice dle střednědobého </a:t>
            </a:r>
            <a:r>
              <a:rPr lang="cs-CZ" altLang="cs-CZ" sz="2200" b="1" dirty="0" smtClean="0"/>
              <a:t>výhledu rozpočtu (SVR)</a:t>
            </a:r>
            <a:endParaRPr lang="cs-CZ" altLang="cs-CZ"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650" y="0"/>
            <a:ext cx="701675" cy="153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ovéPole 1"/>
          <p:cNvSpPr txBox="1">
            <a:spLocks noChangeArrowheads="1"/>
          </p:cNvSpPr>
          <p:nvPr/>
        </p:nvSpPr>
        <p:spPr bwMode="auto">
          <a:xfrm>
            <a:off x="611188" y="549275"/>
            <a:ext cx="68405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Tx/>
              <a:buNone/>
            </a:pPr>
            <a:r>
              <a:rPr lang="cs-CZ" altLang="cs-CZ" sz="2200" b="1"/>
              <a:t>Tzv. balíkové nebo opakující se položky</a:t>
            </a:r>
            <a:endParaRPr lang="cs-CZ" altLang="cs-CZ" sz="2200"/>
          </a:p>
        </p:txBody>
      </p:sp>
      <p:sp>
        <p:nvSpPr>
          <p:cNvPr id="5124" name="TextovéPole 2"/>
          <p:cNvSpPr txBox="1">
            <a:spLocks noChangeArrowheads="1"/>
          </p:cNvSpPr>
          <p:nvPr/>
        </p:nvSpPr>
        <p:spPr bwMode="auto">
          <a:xfrm>
            <a:off x="701675" y="1676400"/>
            <a:ext cx="7831138"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lnSpc>
                <a:spcPct val="150000"/>
              </a:lnSpc>
              <a:spcBef>
                <a:spcPct val="0"/>
              </a:spcBef>
              <a:buClrTx/>
              <a:buFont typeface="Wingdings" pitchFamily="2" charset="2"/>
              <a:buChar char="§"/>
              <a:defRPr/>
            </a:pPr>
            <a:r>
              <a:rPr lang="cs-CZ" altLang="cs-CZ" sz="2200" dirty="0" smtClean="0">
                <a:solidFill>
                  <a:schemeClr val="tx1"/>
                </a:solidFill>
              </a:rPr>
              <a:t>Realizace akcí přecházejících z minulého roku (30 mil. Kč)</a:t>
            </a:r>
          </a:p>
          <a:p>
            <a:pPr eaLnBrk="1" hangingPunct="1">
              <a:lnSpc>
                <a:spcPct val="150000"/>
              </a:lnSpc>
              <a:spcBef>
                <a:spcPct val="0"/>
              </a:spcBef>
              <a:buClrTx/>
              <a:buFont typeface="Wingdings" pitchFamily="2" charset="2"/>
              <a:buChar char="§"/>
              <a:defRPr/>
            </a:pPr>
            <a:r>
              <a:rPr lang="cs-CZ" altLang="cs-CZ" sz="2200" dirty="0" smtClean="0">
                <a:solidFill>
                  <a:schemeClr val="tx1"/>
                </a:solidFill>
              </a:rPr>
              <a:t>Investice </a:t>
            </a:r>
            <a:r>
              <a:rPr lang="cs-CZ" altLang="cs-CZ" sz="2200" dirty="0" smtClean="0">
                <a:solidFill>
                  <a:schemeClr val="tx1"/>
                </a:solidFill>
              </a:rPr>
              <a:t>do vodohospodářské infrastruktury (</a:t>
            </a:r>
            <a:r>
              <a:rPr lang="cs-CZ" altLang="cs-CZ" sz="2200" dirty="0" smtClean="0">
                <a:solidFill>
                  <a:schemeClr val="tx1"/>
                </a:solidFill>
              </a:rPr>
              <a:t>120 </a:t>
            </a:r>
            <a:r>
              <a:rPr lang="cs-CZ" altLang="cs-CZ" sz="2200" dirty="0" smtClean="0">
                <a:solidFill>
                  <a:schemeClr val="tx1"/>
                </a:solidFill>
              </a:rPr>
              <a:t>mil. </a:t>
            </a:r>
            <a:r>
              <a:rPr lang="cs-CZ" altLang="cs-CZ" sz="2200" dirty="0" smtClean="0">
                <a:solidFill>
                  <a:schemeClr val="tx1"/>
                </a:solidFill>
              </a:rPr>
              <a:t>Kč)</a:t>
            </a:r>
          </a:p>
          <a:p>
            <a:pPr eaLnBrk="1" hangingPunct="1">
              <a:lnSpc>
                <a:spcPct val="150000"/>
              </a:lnSpc>
              <a:spcBef>
                <a:spcPct val="0"/>
              </a:spcBef>
              <a:buClrTx/>
              <a:buFont typeface="Wingdings" pitchFamily="2" charset="2"/>
              <a:buChar char="§"/>
              <a:defRPr/>
            </a:pPr>
            <a:r>
              <a:rPr lang="cs-CZ" altLang="cs-CZ" sz="2200" dirty="0" smtClean="0">
                <a:solidFill>
                  <a:schemeClr val="tx1"/>
                </a:solidFill>
              </a:rPr>
              <a:t>Investice do </a:t>
            </a:r>
            <a:r>
              <a:rPr lang="cs-CZ" altLang="cs-CZ" sz="2200" dirty="0" smtClean="0">
                <a:solidFill>
                  <a:schemeClr val="tx1"/>
                </a:solidFill>
              </a:rPr>
              <a:t>škol a </a:t>
            </a:r>
            <a:r>
              <a:rPr lang="cs-CZ" altLang="cs-CZ" sz="2200" dirty="0" smtClean="0">
                <a:solidFill>
                  <a:schemeClr val="tx1"/>
                </a:solidFill>
              </a:rPr>
              <a:t>školských zařízení (50 mil. </a:t>
            </a:r>
            <a:r>
              <a:rPr lang="cs-CZ" altLang="cs-CZ" sz="2200" dirty="0" smtClean="0">
                <a:solidFill>
                  <a:schemeClr val="tx1"/>
                </a:solidFill>
              </a:rPr>
              <a:t>Kč)</a:t>
            </a:r>
          </a:p>
          <a:p>
            <a:pPr eaLnBrk="1" hangingPunct="1">
              <a:lnSpc>
                <a:spcPct val="150000"/>
              </a:lnSpc>
              <a:spcBef>
                <a:spcPct val="0"/>
              </a:spcBef>
              <a:buClrTx/>
              <a:buFont typeface="Wingdings" pitchFamily="2" charset="2"/>
              <a:buChar char="§"/>
              <a:defRPr/>
            </a:pPr>
            <a:r>
              <a:rPr lang="cs-CZ" altLang="cs-CZ" sz="2200" dirty="0" smtClean="0">
                <a:solidFill>
                  <a:schemeClr val="tx1"/>
                </a:solidFill>
              </a:rPr>
              <a:t>Realizace cyklostezek a přechodů pro chodce (25 mil. Kč)</a:t>
            </a:r>
            <a:endParaRPr lang="cs-CZ" altLang="cs-CZ" sz="2200" b="1" dirty="0" smtClean="0">
              <a:solidFill>
                <a:schemeClr val="tx1"/>
              </a:solidFill>
            </a:endParaRPr>
          </a:p>
          <a:p>
            <a:pPr eaLnBrk="1" hangingPunct="1">
              <a:lnSpc>
                <a:spcPct val="150000"/>
              </a:lnSpc>
              <a:spcBef>
                <a:spcPct val="0"/>
              </a:spcBef>
              <a:buClrTx/>
              <a:buFont typeface="Wingdings" pitchFamily="2" charset="2"/>
              <a:buChar char="§"/>
              <a:defRPr/>
            </a:pPr>
            <a:r>
              <a:rPr lang="cs-CZ" altLang="cs-CZ" sz="2200" dirty="0" smtClean="0">
                <a:solidFill>
                  <a:schemeClr val="tx1"/>
                </a:solidFill>
              </a:rPr>
              <a:t>Investice do bytového fondu (35 mil. Kč)</a:t>
            </a:r>
          </a:p>
          <a:p>
            <a:pPr eaLnBrk="1" hangingPunct="1">
              <a:lnSpc>
                <a:spcPct val="150000"/>
              </a:lnSpc>
              <a:spcBef>
                <a:spcPct val="0"/>
              </a:spcBef>
              <a:buClrTx/>
              <a:buFont typeface="Wingdings" pitchFamily="2" charset="2"/>
              <a:buChar char="§"/>
              <a:defRPr/>
            </a:pPr>
            <a:r>
              <a:rPr lang="cs-CZ" altLang="cs-CZ" sz="2200" dirty="0" smtClean="0">
                <a:solidFill>
                  <a:schemeClr val="tx1"/>
                </a:solidFill>
              </a:rPr>
              <a:t>Výkupy pozemků a nestavební investice (40 mil. Kč)</a:t>
            </a:r>
          </a:p>
          <a:p>
            <a:pPr marL="0" indent="0" eaLnBrk="1" hangingPunct="1">
              <a:lnSpc>
                <a:spcPct val="150000"/>
              </a:lnSpc>
              <a:spcBef>
                <a:spcPct val="0"/>
              </a:spcBef>
              <a:buClrTx/>
              <a:defRPr/>
            </a:pPr>
            <a:r>
              <a:rPr lang="cs-CZ" altLang="cs-CZ" sz="2200" b="1" dirty="0" smtClean="0">
                <a:solidFill>
                  <a:srgbClr val="FF0000"/>
                </a:solidFill>
              </a:rPr>
              <a:t>Celkem cca 300 mil. Kč</a:t>
            </a:r>
          </a:p>
        </p:txBody>
      </p:sp>
      <p:grpSp>
        <p:nvGrpSpPr>
          <p:cNvPr id="8197" name="Skupina 7"/>
          <p:cNvGrpSpPr>
            <a:grpSpLocks/>
          </p:cNvGrpSpPr>
          <p:nvPr/>
        </p:nvGrpSpPr>
        <p:grpSpPr bwMode="auto">
          <a:xfrm>
            <a:off x="0" y="5499100"/>
            <a:ext cx="7737475" cy="841375"/>
            <a:chOff x="0" y="5679300"/>
            <a:chExt cx="7737475" cy="841375"/>
          </a:xfrm>
        </p:grpSpPr>
        <p:pic>
          <p:nvPicPr>
            <p:cNvPr id="8198"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5"/>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6"/>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1" name="Picture 8"/>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2" name="Picture 9"/>
            <p:cNvPicPr>
              <a:picLocks noChangeAspect="1" noChangeArrowheads="1"/>
            </p:cNvPicPr>
            <p:nvPr/>
          </p:nvPicPr>
          <p:blipFill>
            <a:blip r:embed="rId7">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10"/>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4" name="Picture 7"/>
            <p:cNvPicPr>
              <a:picLocks noChangeAspect="1" noChangeArrowheads="1"/>
            </p:cNvPicPr>
            <p:nvPr/>
          </p:nvPicPr>
          <p:blipFill>
            <a:blip r:embed="rId9">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strips(downRight)">
                                      <p:cBhvr>
                                        <p:cTn id="7"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ovéPole 5"/>
          <p:cNvSpPr txBox="1">
            <a:spLocks noChangeArrowheads="1"/>
          </p:cNvSpPr>
          <p:nvPr/>
        </p:nvSpPr>
        <p:spPr bwMode="auto">
          <a:xfrm>
            <a:off x="611188" y="549275"/>
            <a:ext cx="68405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Tx/>
              <a:buNone/>
            </a:pPr>
            <a:r>
              <a:rPr lang="cs-CZ" altLang="cs-CZ" sz="2200" b="1" dirty="0" smtClean="0"/>
              <a:t>Některé investiční </a:t>
            </a:r>
            <a:r>
              <a:rPr lang="cs-CZ" altLang="cs-CZ" sz="2200" b="1" dirty="0"/>
              <a:t>akce plánované </a:t>
            </a:r>
            <a:r>
              <a:rPr lang="cs-CZ" altLang="cs-CZ" sz="2200" b="1" dirty="0" smtClean="0"/>
              <a:t>ve SVR</a:t>
            </a:r>
            <a:endParaRPr lang="cs-CZ" altLang="cs-CZ" sz="2200" dirty="0"/>
          </a:p>
        </p:txBody>
      </p:sp>
      <p:grpSp>
        <p:nvGrpSpPr>
          <p:cNvPr id="9219" name="Skupina 6"/>
          <p:cNvGrpSpPr>
            <a:grpSpLocks/>
          </p:cNvGrpSpPr>
          <p:nvPr/>
        </p:nvGrpSpPr>
        <p:grpSpPr bwMode="auto">
          <a:xfrm>
            <a:off x="0" y="5499100"/>
            <a:ext cx="7737475" cy="841375"/>
            <a:chOff x="0" y="5679300"/>
            <a:chExt cx="7737475" cy="841375"/>
          </a:xfrm>
        </p:grpSpPr>
        <p:pic>
          <p:nvPicPr>
            <p:cNvPr id="9221"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5">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7"/>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72" name="TextovéPole 11"/>
          <p:cNvSpPr txBox="1">
            <a:spLocks noChangeArrowheads="1"/>
          </p:cNvSpPr>
          <p:nvPr/>
        </p:nvSpPr>
        <p:spPr bwMode="auto">
          <a:xfrm>
            <a:off x="520700" y="1017588"/>
            <a:ext cx="7831138"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marL="342900" indent="-342900">
              <a:spcBef>
                <a:spcPts val="600"/>
              </a:spcBef>
              <a:buClrTx/>
              <a:buFont typeface="Wingdings" pitchFamily="2" charset="2"/>
              <a:buChar char="§"/>
              <a:defRPr/>
            </a:pPr>
            <a:r>
              <a:rPr lang="cs-CZ" sz="2200" dirty="0" smtClean="0">
                <a:solidFill>
                  <a:schemeClr val="tx1"/>
                </a:solidFill>
              </a:rPr>
              <a:t>Náměstí hrdinů – Havlíčkova – koordinovaný tah SSZ</a:t>
            </a:r>
          </a:p>
          <a:p>
            <a:pPr marL="342900" indent="-342900">
              <a:spcBef>
                <a:spcPts val="600"/>
              </a:spcBef>
              <a:buClrTx/>
              <a:buFont typeface="Wingdings" pitchFamily="2" charset="2"/>
              <a:buChar char="§"/>
              <a:defRPr/>
            </a:pPr>
            <a:r>
              <a:rPr lang="cs-CZ" sz="2200" dirty="0" smtClean="0">
                <a:solidFill>
                  <a:schemeClr val="tx1"/>
                </a:solidFill>
              </a:rPr>
              <a:t>Velkomoravská, Schweitzerova – rekonstrukce křižovatky</a:t>
            </a:r>
          </a:p>
          <a:p>
            <a:pPr marL="342900" indent="-342900">
              <a:spcBef>
                <a:spcPts val="600"/>
              </a:spcBef>
              <a:buClrTx/>
              <a:buFont typeface="Wingdings" pitchFamily="2" charset="2"/>
              <a:buChar char="§"/>
              <a:defRPr/>
            </a:pPr>
            <a:r>
              <a:rPr lang="cs-CZ" sz="2200" dirty="0" smtClean="0">
                <a:solidFill>
                  <a:schemeClr val="tx1"/>
                </a:solidFill>
              </a:rPr>
              <a:t>Kaštanova ul., lávka L10 přes Bystřici</a:t>
            </a:r>
          </a:p>
          <a:p>
            <a:pPr marL="342900" indent="-342900">
              <a:spcBef>
                <a:spcPts val="600"/>
              </a:spcBef>
              <a:buClrTx/>
              <a:buFont typeface="Wingdings" pitchFamily="2" charset="2"/>
              <a:buChar char="§"/>
              <a:defRPr/>
            </a:pPr>
            <a:r>
              <a:rPr lang="cs-CZ" sz="2200" dirty="0" smtClean="0">
                <a:solidFill>
                  <a:schemeClr val="tx1"/>
                </a:solidFill>
              </a:rPr>
              <a:t>Šantova – rekonstrukce komunikace a kanalizace</a:t>
            </a:r>
          </a:p>
          <a:p>
            <a:pPr marL="342900" indent="-342900">
              <a:spcBef>
                <a:spcPts val="600"/>
              </a:spcBef>
              <a:buClrTx/>
              <a:buFont typeface="Wingdings" pitchFamily="2" charset="2"/>
              <a:buChar char="§"/>
              <a:defRPr/>
            </a:pPr>
            <a:r>
              <a:rPr lang="cs-CZ" sz="2200" dirty="0" smtClean="0">
                <a:solidFill>
                  <a:schemeClr val="tx1"/>
                </a:solidFill>
              </a:rPr>
              <a:t>MŠ Baarova – rozšíření kapacity a energetická opatření</a:t>
            </a:r>
          </a:p>
          <a:p>
            <a:pPr marL="342900" indent="-342900">
              <a:spcBef>
                <a:spcPts val="600"/>
              </a:spcBef>
              <a:buClrTx/>
              <a:buFont typeface="Wingdings" pitchFamily="2" charset="2"/>
              <a:buChar char="§"/>
              <a:defRPr/>
            </a:pPr>
            <a:r>
              <a:rPr lang="cs-CZ" sz="2200" dirty="0" smtClean="0">
                <a:solidFill>
                  <a:schemeClr val="tx1"/>
                </a:solidFill>
              </a:rPr>
              <a:t>ZŠ Demlova – rekonstrukce střech</a:t>
            </a:r>
          </a:p>
          <a:p>
            <a:pPr marL="342900" indent="-342900">
              <a:spcBef>
                <a:spcPts val="600"/>
              </a:spcBef>
              <a:buClrTx/>
              <a:buFont typeface="Wingdings" pitchFamily="2" charset="2"/>
              <a:buChar char="§"/>
              <a:defRPr/>
            </a:pPr>
            <a:r>
              <a:rPr lang="cs-CZ" sz="2200" dirty="0" smtClean="0">
                <a:solidFill>
                  <a:schemeClr val="tx1"/>
                </a:solidFill>
              </a:rPr>
              <a:t>Pražská – rekonstrukce mostu M24</a:t>
            </a:r>
          </a:p>
          <a:p>
            <a:pPr marL="0" indent="0">
              <a:buClrTx/>
              <a:defRPr/>
            </a:pPr>
            <a:r>
              <a:rPr lang="cs-CZ" sz="2200" dirty="0" smtClean="0">
                <a:solidFill>
                  <a:schemeClr val="tx1"/>
                </a:solidFill>
              </a:rPr>
              <a:t>Dokončení </a:t>
            </a:r>
            <a:r>
              <a:rPr lang="cs-CZ" sz="2200" dirty="0" err="1" smtClean="0">
                <a:solidFill>
                  <a:schemeClr val="tx1"/>
                </a:solidFill>
              </a:rPr>
              <a:t>inv</a:t>
            </a:r>
            <a:r>
              <a:rPr lang="cs-CZ" sz="2200" dirty="0" smtClean="0">
                <a:solidFill>
                  <a:schemeClr val="tx1"/>
                </a:solidFill>
              </a:rPr>
              <a:t>. akcí – např. ČOV - sušárna kalů, Hraniční ulice  - koordinovaný tah, SSZ, ZOO Olomouc, Sv. Kopeček – inženýrské sítě, PPO II. B etapa - související investice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ovéPole 5"/>
          <p:cNvSpPr txBox="1">
            <a:spLocks noChangeArrowheads="1"/>
          </p:cNvSpPr>
          <p:nvPr/>
        </p:nvSpPr>
        <p:spPr bwMode="auto">
          <a:xfrm>
            <a:off x="611188" y="549275"/>
            <a:ext cx="68405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eaLnBrk="1" hangingPunct="1">
              <a:spcBef>
                <a:spcPct val="0"/>
              </a:spcBef>
              <a:buClrTx/>
              <a:buFontTx/>
              <a:buNone/>
            </a:pPr>
            <a:r>
              <a:rPr lang="cs-CZ" altLang="cs-CZ" sz="2200" b="1" dirty="0" smtClean="0"/>
              <a:t>Některé investiční </a:t>
            </a:r>
            <a:r>
              <a:rPr lang="cs-CZ" altLang="cs-CZ" sz="2200" b="1" dirty="0"/>
              <a:t>akce </a:t>
            </a:r>
            <a:r>
              <a:rPr lang="cs-CZ" altLang="cs-CZ" sz="2200" b="1" dirty="0" smtClean="0"/>
              <a:t>které nejsou v SVR</a:t>
            </a:r>
            <a:endParaRPr lang="cs-CZ" altLang="cs-CZ" sz="2200" dirty="0"/>
          </a:p>
        </p:txBody>
      </p:sp>
      <p:grpSp>
        <p:nvGrpSpPr>
          <p:cNvPr id="9219" name="Skupina 6"/>
          <p:cNvGrpSpPr>
            <a:grpSpLocks/>
          </p:cNvGrpSpPr>
          <p:nvPr/>
        </p:nvGrpSpPr>
        <p:grpSpPr bwMode="auto">
          <a:xfrm>
            <a:off x="0" y="5499100"/>
            <a:ext cx="7737475" cy="841375"/>
            <a:chOff x="0" y="5679300"/>
            <a:chExt cx="7737475" cy="841375"/>
          </a:xfrm>
        </p:grpSpPr>
        <p:pic>
          <p:nvPicPr>
            <p:cNvPr id="9221" name="Picture 4"/>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0" y="5680887"/>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5"/>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162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6"/>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4211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p:cNvPicPr>
              <a:picLocks noChangeAspect="1" noChangeArrowheads="1"/>
            </p:cNvPicPr>
            <p:nvPr/>
          </p:nvPicPr>
          <p:blipFill>
            <a:blip r:embed="rId5">
              <a:lum bright="10000"/>
              <a:grayscl/>
              <a:extLst>
                <a:ext uri="{28A0092B-C50C-407E-A947-70E740481C1C}">
                  <a14:useLocalDpi xmlns:a14="http://schemas.microsoft.com/office/drawing/2010/main" val="0"/>
                </a:ext>
              </a:extLst>
            </a:blip>
            <a:srcRect/>
            <a:stretch>
              <a:fillRect/>
            </a:stretch>
          </p:blipFill>
          <p:spPr bwMode="auto">
            <a:xfrm>
              <a:off x="6632575" y="5679300"/>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5" name="Picture 9"/>
            <p:cNvPicPr>
              <a:picLocks noChangeAspect="1" noChangeArrowheads="1"/>
            </p:cNvPicPr>
            <p:nvPr/>
          </p:nvPicPr>
          <p:blipFill>
            <a:blip r:embed="rId6">
              <a:lum bright="10000"/>
              <a:grayscl/>
              <a:extLst>
                <a:ext uri="{28A0092B-C50C-407E-A947-70E740481C1C}">
                  <a14:useLocalDpi xmlns:a14="http://schemas.microsoft.com/office/drawing/2010/main" val="0"/>
                </a:ext>
              </a:extLst>
            </a:blip>
            <a:srcRect/>
            <a:stretch>
              <a:fillRect/>
            </a:stretch>
          </p:blipFill>
          <p:spPr bwMode="auto">
            <a:xfrm>
              <a:off x="2211388" y="5682475"/>
              <a:ext cx="1104900" cy="838200"/>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6" name="Picture 10"/>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5526088" y="5679300"/>
              <a:ext cx="1106487" cy="839787"/>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7"/>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104900" y="5679300"/>
              <a:ext cx="1106488" cy="83978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72" name="TextovéPole 11"/>
          <p:cNvSpPr txBox="1">
            <a:spLocks noChangeArrowheads="1"/>
          </p:cNvSpPr>
          <p:nvPr/>
        </p:nvSpPr>
        <p:spPr bwMode="auto">
          <a:xfrm>
            <a:off x="791496" y="1022554"/>
            <a:ext cx="6840912"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70000"/>
              </a:spcBef>
              <a:buClr>
                <a:srgbClr val="F41E1F"/>
              </a:buClr>
              <a:buFont typeface="Wingdings" pitchFamily="2" charset="2"/>
              <a:defRPr sz="2500">
                <a:solidFill>
                  <a:srgbClr val="888888"/>
                </a:solidFill>
                <a:latin typeface="Arial" charset="0"/>
              </a:defRPr>
            </a:lvl1pPr>
            <a:lvl2pPr marL="742950" indent="-285750" eaLnBrk="0" hangingPunct="0">
              <a:spcBef>
                <a:spcPct val="20000"/>
              </a:spcBef>
              <a:buChar char="–"/>
              <a:defRPr sz="2700">
                <a:solidFill>
                  <a:srgbClr val="888888"/>
                </a:solidFill>
                <a:latin typeface="Arial" charset="0"/>
              </a:defRPr>
            </a:lvl2pPr>
            <a:lvl3pPr marL="1143000" indent="-228600" eaLnBrk="0" hangingPunct="0">
              <a:spcBef>
                <a:spcPct val="20000"/>
              </a:spcBef>
              <a:buChar char="•"/>
              <a:defRPr sz="2000">
                <a:solidFill>
                  <a:srgbClr val="888888"/>
                </a:solidFill>
                <a:latin typeface="Arial" charset="0"/>
              </a:defRPr>
            </a:lvl3pPr>
            <a:lvl4pPr marL="1600200" indent="-228600" eaLnBrk="0" hangingPunct="0">
              <a:spcBef>
                <a:spcPct val="20000"/>
              </a:spcBef>
              <a:buChar char="–"/>
              <a:defRPr sz="2000">
                <a:solidFill>
                  <a:srgbClr val="888888"/>
                </a:solidFill>
                <a:latin typeface="Arial" charset="0"/>
              </a:defRPr>
            </a:lvl4pPr>
            <a:lvl5pPr marL="2057400" indent="-228600" eaLnBrk="0" hangingPunct="0">
              <a:spcBef>
                <a:spcPct val="20000"/>
              </a:spcBef>
              <a:buChar char="»"/>
              <a:defRPr sz="2000">
                <a:solidFill>
                  <a:srgbClr val="888888"/>
                </a:solidFill>
                <a:latin typeface="Arial" charset="0"/>
              </a:defRPr>
            </a:lvl5pPr>
            <a:lvl6pPr marL="2514600" indent="-228600" eaLnBrk="0" fontAlgn="base" hangingPunct="0">
              <a:spcBef>
                <a:spcPct val="20000"/>
              </a:spcBef>
              <a:spcAft>
                <a:spcPct val="0"/>
              </a:spcAft>
              <a:buChar char="»"/>
              <a:defRPr sz="2000">
                <a:solidFill>
                  <a:srgbClr val="888888"/>
                </a:solidFill>
                <a:latin typeface="Arial" charset="0"/>
              </a:defRPr>
            </a:lvl6pPr>
            <a:lvl7pPr marL="2971800" indent="-228600" eaLnBrk="0" fontAlgn="base" hangingPunct="0">
              <a:spcBef>
                <a:spcPct val="20000"/>
              </a:spcBef>
              <a:spcAft>
                <a:spcPct val="0"/>
              </a:spcAft>
              <a:buChar char="»"/>
              <a:defRPr sz="2000">
                <a:solidFill>
                  <a:srgbClr val="888888"/>
                </a:solidFill>
                <a:latin typeface="Arial" charset="0"/>
              </a:defRPr>
            </a:lvl7pPr>
            <a:lvl8pPr marL="3429000" indent="-228600" eaLnBrk="0" fontAlgn="base" hangingPunct="0">
              <a:spcBef>
                <a:spcPct val="20000"/>
              </a:spcBef>
              <a:spcAft>
                <a:spcPct val="0"/>
              </a:spcAft>
              <a:buChar char="»"/>
              <a:defRPr sz="2000">
                <a:solidFill>
                  <a:srgbClr val="888888"/>
                </a:solidFill>
                <a:latin typeface="Arial" charset="0"/>
              </a:defRPr>
            </a:lvl8pPr>
            <a:lvl9pPr marL="3886200" indent="-228600" eaLnBrk="0" fontAlgn="base" hangingPunct="0">
              <a:spcBef>
                <a:spcPct val="20000"/>
              </a:spcBef>
              <a:spcAft>
                <a:spcPct val="0"/>
              </a:spcAft>
              <a:buChar char="»"/>
              <a:defRPr sz="2000">
                <a:solidFill>
                  <a:srgbClr val="888888"/>
                </a:solidFill>
                <a:latin typeface="Arial" charset="0"/>
              </a:defRPr>
            </a:lvl9pPr>
          </a:lstStyle>
          <a:p>
            <a:pPr marL="342900" indent="-342900">
              <a:spcBef>
                <a:spcPts val="600"/>
              </a:spcBef>
              <a:buClrTx/>
              <a:buFont typeface="Wingdings" pitchFamily="2" charset="2"/>
              <a:buChar char="§"/>
              <a:defRPr/>
            </a:pPr>
            <a:r>
              <a:rPr lang="cs-CZ" sz="2200" dirty="0" smtClean="0">
                <a:solidFill>
                  <a:schemeClr val="tx1"/>
                </a:solidFill>
              </a:rPr>
              <a:t>Odpadové centrum Olomouc</a:t>
            </a:r>
          </a:p>
          <a:p>
            <a:pPr marL="342900" indent="-342900">
              <a:spcBef>
                <a:spcPts val="600"/>
              </a:spcBef>
              <a:buClrTx/>
              <a:buFont typeface="Wingdings" pitchFamily="2" charset="2"/>
              <a:buChar char="§"/>
              <a:defRPr/>
            </a:pPr>
            <a:r>
              <a:rPr lang="cs-CZ" sz="2200" dirty="0" smtClean="0">
                <a:solidFill>
                  <a:schemeClr val="tx1"/>
                </a:solidFill>
              </a:rPr>
              <a:t>Knihovna Trnkova</a:t>
            </a:r>
          </a:p>
          <a:p>
            <a:pPr marL="342900" indent="-342900">
              <a:spcBef>
                <a:spcPts val="600"/>
              </a:spcBef>
              <a:buClrTx/>
              <a:buFont typeface="Wingdings" pitchFamily="2" charset="2"/>
              <a:buChar char="§"/>
              <a:defRPr/>
            </a:pPr>
            <a:r>
              <a:rPr lang="cs-CZ" sz="2200" dirty="0" smtClean="0">
                <a:solidFill>
                  <a:schemeClr val="tx1"/>
                </a:solidFill>
              </a:rPr>
              <a:t>Bytový dům Jánského</a:t>
            </a:r>
          </a:p>
          <a:p>
            <a:pPr marL="342900" indent="-342900">
              <a:spcBef>
                <a:spcPts val="600"/>
              </a:spcBef>
              <a:buClrTx/>
              <a:buFont typeface="Wingdings" pitchFamily="2" charset="2"/>
              <a:buChar char="§"/>
              <a:defRPr/>
            </a:pPr>
            <a:r>
              <a:rPr lang="cs-CZ" sz="2200" dirty="0" smtClean="0">
                <a:solidFill>
                  <a:schemeClr val="tx1"/>
                </a:solidFill>
              </a:rPr>
              <a:t>Na vozovce-rekonstrukce vodovodu a kanalizace a místní úpravy zóny pro cyklisty</a:t>
            </a:r>
          </a:p>
          <a:p>
            <a:pPr marL="342900" indent="-342900">
              <a:spcBef>
                <a:spcPts val="600"/>
              </a:spcBef>
              <a:buClrTx/>
              <a:buFont typeface="Wingdings" pitchFamily="2" charset="2"/>
              <a:buChar char="§"/>
              <a:defRPr/>
            </a:pPr>
            <a:r>
              <a:rPr lang="cs-CZ" sz="2200" dirty="0" smtClean="0">
                <a:solidFill>
                  <a:schemeClr val="tx1"/>
                </a:solidFill>
              </a:rPr>
              <a:t>Tovární – tramvajový most</a:t>
            </a:r>
          </a:p>
          <a:p>
            <a:pPr marL="342900" indent="-342900">
              <a:spcBef>
                <a:spcPts val="600"/>
              </a:spcBef>
              <a:buClrTx/>
              <a:buFont typeface="Wingdings" pitchFamily="2" charset="2"/>
              <a:buChar char="§"/>
              <a:defRPr/>
            </a:pPr>
            <a:r>
              <a:rPr lang="cs-CZ" sz="2200" dirty="0" smtClean="0">
                <a:solidFill>
                  <a:schemeClr val="tx1"/>
                </a:solidFill>
              </a:rPr>
              <a:t>Tramvajová trať Nové Sady III. etapa</a:t>
            </a:r>
          </a:p>
          <a:p>
            <a:pPr marL="0" indent="0">
              <a:spcBef>
                <a:spcPts val="600"/>
              </a:spcBef>
              <a:buClrTx/>
              <a:defRPr/>
            </a:pPr>
            <a:endParaRPr lang="cs-CZ" sz="2200" dirty="0">
              <a:solidFill>
                <a:schemeClr val="tx1"/>
              </a:solidFill>
            </a:endParaRPr>
          </a:p>
          <a:p>
            <a:pPr marL="342900" indent="-342900">
              <a:spcBef>
                <a:spcPts val="600"/>
              </a:spcBef>
              <a:buClrTx/>
              <a:buFont typeface="Wingdings" pitchFamily="2" charset="2"/>
              <a:buChar char="§"/>
              <a:defRPr/>
            </a:pPr>
            <a:r>
              <a:rPr lang="cs-CZ" sz="2200" dirty="0" smtClean="0">
                <a:solidFill>
                  <a:schemeClr val="tx1"/>
                </a:solidFill>
              </a:rPr>
              <a:t>Multifunkční </a:t>
            </a:r>
            <a:r>
              <a:rPr lang="cs-CZ" sz="2200" dirty="0">
                <a:solidFill>
                  <a:schemeClr val="tx1"/>
                </a:solidFill>
              </a:rPr>
              <a:t>hala </a:t>
            </a:r>
            <a:r>
              <a:rPr lang="cs-CZ" sz="2200" dirty="0" smtClean="0">
                <a:solidFill>
                  <a:schemeClr val="tx1"/>
                </a:solidFill>
              </a:rPr>
              <a:t>Olomouc</a:t>
            </a:r>
          </a:p>
          <a:p>
            <a:pPr marL="342900" indent="-342900">
              <a:spcBef>
                <a:spcPts val="600"/>
              </a:spcBef>
              <a:buClrTx/>
              <a:buFont typeface="Wingdings" pitchFamily="2" charset="2"/>
              <a:buChar char="§"/>
              <a:defRPr/>
            </a:pPr>
            <a:r>
              <a:rPr lang="cs-CZ" sz="2200" dirty="0" smtClean="0">
                <a:solidFill>
                  <a:schemeClr val="tx1"/>
                </a:solidFill>
              </a:rPr>
              <a:t>Depo DPMO</a:t>
            </a:r>
            <a:endParaRPr lang="cs-CZ" sz="2200" dirty="0" smtClean="0">
              <a:solidFill>
                <a:schemeClr val="tx1"/>
              </a:solidFill>
            </a:endParaRPr>
          </a:p>
        </p:txBody>
      </p:sp>
    </p:spTree>
    <p:extLst>
      <p:ext uri="{BB962C8B-B14F-4D97-AF65-F5344CB8AC3E}">
        <p14:creationId xmlns:p14="http://schemas.microsoft.com/office/powerpoint/2010/main" val="323249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1565</TotalTime>
  <Words>476</Words>
  <Application>Microsoft Office PowerPoint</Application>
  <PresentationFormat>Předvádění na obrazovce (4:3)</PresentationFormat>
  <Paragraphs>71</Paragraphs>
  <Slides>12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12</vt:i4>
      </vt:variant>
    </vt:vector>
  </HeadingPairs>
  <TitlesOfParts>
    <vt:vector size="16" baseType="lpstr">
      <vt:lpstr>Arial</vt:lpstr>
      <vt:lpstr>Wingdings</vt:lpstr>
      <vt:lpstr>Calibri</vt:lpstr>
      <vt:lpstr>Výchozí návrh</vt:lpstr>
      <vt:lpstr>19.05.2022</vt:lpstr>
      <vt:lpstr>Prezentace aplikace PowerPoint</vt:lpstr>
      <vt:lpstr>Výše investic dle schváleného rozpočtu roku 2022 680 mil. korun  Předpoklad dotace dle schváleného rozpočtu roku 2022 225 mil. korun</vt:lpstr>
      <vt:lpstr>Prezentace aplikace PowerPoint</vt:lpstr>
      <vt:lpstr>    Zásobník projektových záměrů a připravovaných akcí města (webová aplikace)               Celkem 424 akcí za 17,4 mld. Kč  218 akcí ve fázi přípravy za 6,5 mld. Kč,  98 akcí projekčně připravených za 2,5 mld. Kč   Celkový rozpočet SMOl ve výši cca 2,6 mld. Kč Investice cca 0,4 - 0,5 mld. Kč (úvěr)</vt:lpstr>
      <vt:lpstr>  cca 409 mil. Kč  pro rok 2023,  dotace cca 50 mil. Kč   cca 405 mil. Kč pro roky 2024 a 2025,  dotace cca 30 mil. Kč   celkové výdaje SMOl ve výši cca 2,6 mld. Kč</vt:lpstr>
      <vt:lpstr>Prezentace aplikace PowerPoint</vt:lpstr>
      <vt:lpstr>Prezentace aplikace PowerPoint</vt:lpstr>
      <vt:lpstr>Prezentace aplikace PowerPoint</vt:lpstr>
      <vt:lpstr>Prezentace aplikace PowerPoint</vt:lpstr>
      <vt:lpstr>Prezentace aplikace PowerPoint</vt:lpstr>
      <vt:lpstr>OLOMOUC Czech Republic | culture &amp; history</vt:lpstr>
    </vt:vector>
  </TitlesOfParts>
  <Company>mmol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DATOVÉ SCHRÁNKY</dc:title>
  <dc:creator>Pavel Snášel</dc:creator>
  <cp:lastModifiedBy>Drešr Marek</cp:lastModifiedBy>
  <cp:revision>105</cp:revision>
  <dcterms:created xsi:type="dcterms:W3CDTF">2009-07-03T05:09:40Z</dcterms:created>
  <dcterms:modified xsi:type="dcterms:W3CDTF">2022-05-19T07:47:37Z</dcterms:modified>
</cp:coreProperties>
</file>