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4"/>
  </p:sldMasterIdLst>
  <p:notesMasterIdLst>
    <p:notesMasterId r:id="rId14"/>
  </p:notesMasterIdLst>
  <p:handoutMasterIdLst>
    <p:handoutMasterId r:id="rId15"/>
  </p:handoutMasterIdLst>
  <p:sldIdLst>
    <p:sldId id="283" r:id="rId5"/>
    <p:sldId id="295" r:id="rId6"/>
    <p:sldId id="274" r:id="rId7"/>
    <p:sldId id="294" r:id="rId8"/>
    <p:sldId id="292" r:id="rId9"/>
    <p:sldId id="288" r:id="rId10"/>
    <p:sldId id="293" r:id="rId11"/>
    <p:sldId id="275" r:id="rId12"/>
    <p:sldId id="282" r:id="rId13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001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017" autoAdjust="0"/>
    <p:restoredTop sz="94660" autoAdjust="0"/>
  </p:normalViewPr>
  <p:slideViewPr>
    <p:cSldViewPr>
      <p:cViewPr varScale="1">
        <p:scale>
          <a:sx n="114" d="100"/>
          <a:sy n="114" d="100"/>
        </p:scale>
        <p:origin x="1734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62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097DF3-B388-42D0-9DEC-C279F81641A8}" type="datetimeFigureOut">
              <a:rPr lang="cs-CZ" smtClean="0"/>
              <a:t>03.08.2021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6E0506-F850-4EB5-812A-BD5BAF6CF9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44156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6A63E5-0F82-4571-B527-9B97588AA352}" type="datetimeFigureOut">
              <a:rPr lang="cs-CZ" smtClean="0"/>
              <a:t>03.08.2021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895BA0-DC7E-4EA9-8187-976584FC18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73512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16747C31-498D-4D77-8E41-5CABA31EA74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5650" indent="-2905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62050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27188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92325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49525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6725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63925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21125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D3BD4F3-4595-4CA3-95F9-29A1C5626C28}" type="slidenum">
              <a:rPr lang="cs-CZ" altLang="cs-CZ" smtClean="0"/>
              <a:pPr>
                <a:spcBef>
                  <a:spcPct val="0"/>
                </a:spcBef>
              </a:pPr>
              <a:t>1</a:t>
            </a:fld>
            <a:endParaRPr lang="cs-CZ" altLang="cs-CZ"/>
          </a:p>
        </p:txBody>
      </p:sp>
      <p:sp>
        <p:nvSpPr>
          <p:cNvPr id="6147" name="Rectangle 7">
            <a:extLst>
              <a:ext uri="{FF2B5EF4-FFF2-40B4-BE49-F238E27FC236}">
                <a16:creationId xmlns:a16="http://schemas.microsoft.com/office/drawing/2014/main" id="{305A8049-0E4F-4319-A13B-1FC02C264AAD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51275" y="9429750"/>
            <a:ext cx="2946400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049" tIns="46525" rIns="93049" bIns="46525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08831C9E-A5BA-4802-B2FA-382A3545940F}" type="slidenum">
              <a:rPr lang="cs-CZ" altLang="cs-CZ"/>
              <a:pPr algn="r" eaLnBrk="1" hangingPunct="1">
                <a:spcBef>
                  <a:spcPct val="0"/>
                </a:spcBef>
              </a:pPr>
              <a:t>1</a:t>
            </a:fld>
            <a:endParaRPr lang="cs-CZ" altLang="cs-CZ"/>
          </a:p>
        </p:txBody>
      </p:sp>
      <p:sp>
        <p:nvSpPr>
          <p:cNvPr id="6148" name="Rectangle 2">
            <a:extLst>
              <a:ext uri="{FF2B5EF4-FFF2-40B4-BE49-F238E27FC236}">
                <a16:creationId xmlns:a16="http://schemas.microsoft.com/office/drawing/2014/main" id="{1ED4103B-771C-4EC5-8346-64E991A1782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9" name="Rectangle 3">
            <a:extLst>
              <a:ext uri="{FF2B5EF4-FFF2-40B4-BE49-F238E27FC236}">
                <a16:creationId xmlns:a16="http://schemas.microsoft.com/office/drawing/2014/main" id="{E40F3F89-BD03-4686-8321-CB81504FFA6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88609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1">
            <a:extLst>
              <a:ext uri="{FF2B5EF4-FFF2-40B4-BE49-F238E27FC236}">
                <a16:creationId xmlns:a16="http://schemas.microsoft.com/office/drawing/2014/main" id="{E8CB5F0A-F9B0-468E-8F74-8883D085E612}"/>
              </a:ext>
            </a:extLst>
          </p:cNvPr>
          <p:cNvSpPr/>
          <p:nvPr userDrawn="1"/>
        </p:nvSpPr>
        <p:spPr bwMode="auto">
          <a:xfrm>
            <a:off x="0" y="0"/>
            <a:ext cx="9144000" cy="765175"/>
          </a:xfrm>
          <a:prstGeom prst="rect">
            <a:avLst/>
          </a:prstGeom>
          <a:gradFill>
            <a:gsLst>
              <a:gs pos="0">
                <a:schemeClr val="bg1"/>
              </a:gs>
              <a:gs pos="50000">
                <a:schemeClr val="bg1">
                  <a:lumMod val="95000"/>
                </a:schemeClr>
              </a:gs>
              <a:gs pos="100000">
                <a:schemeClr val="bg1">
                  <a:lumMod val="85000"/>
                </a:schemeClr>
              </a:gs>
            </a:gsLst>
            <a:lin ang="5400000" scaled="0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tIns="0" rIns="0" bIns="0" anchor="b"/>
          <a:lstStyle/>
          <a:p>
            <a:pPr algn="ctr" eaLnBrk="1" hangingPunct="1">
              <a:defRPr/>
            </a:pPr>
            <a:endParaRPr lang="cs-CZ" sz="1200">
              <a:solidFill>
                <a:srgbClr val="008200"/>
              </a:solidFill>
            </a:endParaRPr>
          </a:p>
        </p:txBody>
      </p:sp>
      <p:pic>
        <p:nvPicPr>
          <p:cNvPr id="3" name="Obrázek 13">
            <a:extLst>
              <a:ext uri="{FF2B5EF4-FFF2-40B4-BE49-F238E27FC236}">
                <a16:creationId xmlns:a16="http://schemas.microsoft.com/office/drawing/2014/main" id="{3FD9342D-D34A-423C-8AE2-70F5804E890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5213" y="5876925"/>
            <a:ext cx="2968625" cy="98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Obrázek 14">
            <a:extLst>
              <a:ext uri="{FF2B5EF4-FFF2-40B4-BE49-F238E27FC236}">
                <a16:creationId xmlns:a16="http://schemas.microsoft.com/office/drawing/2014/main" id="{E53DF637-8443-4E2E-95D4-635430EF7A6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750" y="225425"/>
            <a:ext cx="1077913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602487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>
            <a:extLst>
              <a:ext uri="{FF2B5EF4-FFF2-40B4-BE49-F238E27FC236}">
                <a16:creationId xmlns:a16="http://schemas.microsoft.com/office/drawing/2014/main" id="{E8144186-8F98-40B1-B2E6-D1F4A61573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4E21FD-7340-4C4C-94DC-C4199245DEE1}" type="datetimeFigureOut">
              <a:rPr lang="cs-CZ"/>
              <a:pPr>
                <a:defRPr/>
              </a:pPr>
              <a:t>03.08.2021</a:t>
            </a:fld>
            <a:endParaRPr lang="cs-CZ"/>
          </a:p>
        </p:txBody>
      </p:sp>
      <p:sp>
        <p:nvSpPr>
          <p:cNvPr id="3" name="Zástupný symbol pro zápatí 4">
            <a:extLst>
              <a:ext uri="{FF2B5EF4-FFF2-40B4-BE49-F238E27FC236}">
                <a16:creationId xmlns:a16="http://schemas.microsoft.com/office/drawing/2014/main" id="{ECAA5538-E4F6-4688-8C66-DFF7E434BC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>
            <a:extLst>
              <a:ext uri="{FF2B5EF4-FFF2-40B4-BE49-F238E27FC236}">
                <a16:creationId xmlns:a16="http://schemas.microsoft.com/office/drawing/2014/main" id="{95B2FEA2-7B00-4302-B9CF-5F257744A7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E0ECAA-08CE-4386-A41C-D2A817E83C1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20986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A81CE28-4122-43E9-9397-DC08F1DCBE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F8A65B-2377-4E1C-AD79-808BDD3D21B7}" type="datetimeFigureOut">
              <a:rPr lang="cs-CZ"/>
              <a:pPr>
                <a:defRPr/>
              </a:pPr>
              <a:t>03.08.2021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5F9C384-AF6D-4FE8-9FED-27D4EE1828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EEC33D7-04DD-40E9-9837-7E6E6E143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C0133D-B146-4731-A93F-09C8684AA4B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519041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74A6D10C-87E1-4756-A58E-E279F41EECF1}"/>
              </a:ext>
            </a:extLst>
          </p:cNvPr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219" y="188641"/>
            <a:ext cx="8533503" cy="769165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Obrázek 7">
            <a:extLst>
              <a:ext uri="{FF2B5EF4-FFF2-40B4-BE49-F238E27FC236}">
                <a16:creationId xmlns:a16="http://schemas.microsoft.com/office/drawing/2014/main" id="{385457ED-2242-4099-A591-4966F8E18ED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188641"/>
            <a:ext cx="1705666" cy="53379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08907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>
            <a:extLst>
              <a:ext uri="{FF2B5EF4-FFF2-40B4-BE49-F238E27FC236}">
                <a16:creationId xmlns:a16="http://schemas.microsoft.com/office/drawing/2014/main" id="{5C9423FF-C22F-42B9-8645-4BFD9EF5807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209550" y="-188913"/>
            <a:ext cx="8229600" cy="1143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Kliknutím lze upravit styl.</a:t>
            </a:r>
          </a:p>
        </p:txBody>
      </p:sp>
      <p:sp>
        <p:nvSpPr>
          <p:cNvPr id="1027" name="Zástupný symbol pro text 2">
            <a:extLst>
              <a:ext uri="{FF2B5EF4-FFF2-40B4-BE49-F238E27FC236}">
                <a16:creationId xmlns:a16="http://schemas.microsoft.com/office/drawing/2014/main" id="{56A8F668-3B94-4C54-80ED-683A8F51C5C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Kliknutím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893F5F3-E324-4BC1-9FEE-0CCFC81927F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7331124-3EF9-48EA-87EB-74A31623373D}" type="datetimeFigureOut">
              <a:rPr lang="cs-CZ"/>
              <a:pPr>
                <a:defRPr/>
              </a:pPr>
              <a:t>03.08.2021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624B535-FF3D-4E01-A37D-4826A73CD1E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FEAAD98-477E-492F-B275-BB2E836BE7D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hangingPunct="1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0C3FB13E-EC58-4D94-819D-8D47B5B9CB9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0" name="Obdélník 11">
            <a:extLst>
              <a:ext uri="{FF2B5EF4-FFF2-40B4-BE49-F238E27FC236}">
                <a16:creationId xmlns:a16="http://schemas.microsoft.com/office/drawing/2014/main" id="{542CFDC2-0116-465B-B365-90FE4B9793D8}"/>
              </a:ext>
            </a:extLst>
          </p:cNvPr>
          <p:cNvSpPr/>
          <p:nvPr userDrawn="1"/>
        </p:nvSpPr>
        <p:spPr bwMode="auto">
          <a:xfrm>
            <a:off x="0" y="0"/>
            <a:ext cx="9144000" cy="765175"/>
          </a:xfrm>
          <a:prstGeom prst="rect">
            <a:avLst/>
          </a:prstGeom>
          <a:gradFill>
            <a:gsLst>
              <a:gs pos="0">
                <a:schemeClr val="bg1"/>
              </a:gs>
              <a:gs pos="50000">
                <a:schemeClr val="bg1">
                  <a:lumMod val="95000"/>
                </a:schemeClr>
              </a:gs>
              <a:gs pos="100000">
                <a:schemeClr val="bg1">
                  <a:lumMod val="85000"/>
                </a:schemeClr>
              </a:gs>
            </a:gsLst>
            <a:lin ang="5400000" scaled="0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tIns="0" rIns="0" bIns="0" anchor="b"/>
          <a:lstStyle/>
          <a:p>
            <a:pPr algn="ctr" eaLnBrk="1" hangingPunct="1">
              <a:defRPr/>
            </a:pPr>
            <a:endParaRPr lang="cs-CZ" sz="1200">
              <a:solidFill>
                <a:srgbClr val="008200"/>
              </a:solidFill>
            </a:endParaRPr>
          </a:p>
        </p:txBody>
      </p:sp>
      <p:pic>
        <p:nvPicPr>
          <p:cNvPr id="1032" name="Obrázek 10">
            <a:extLst>
              <a:ext uri="{FF2B5EF4-FFF2-40B4-BE49-F238E27FC236}">
                <a16:creationId xmlns:a16="http://schemas.microsoft.com/office/drawing/2014/main" id="{A92E3DFB-4D54-4A21-A4A2-DB7904DB53F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5213" y="5876925"/>
            <a:ext cx="2968625" cy="98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Obrázek 11">
            <a:extLst>
              <a:ext uri="{FF2B5EF4-FFF2-40B4-BE49-F238E27FC236}">
                <a16:creationId xmlns:a16="http://schemas.microsoft.com/office/drawing/2014/main" id="{E1B66626-F968-41BB-BE62-373895D6EDB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750" y="225425"/>
            <a:ext cx="1077913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351777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0" r:id="rId4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 kern="1200">
          <a:solidFill>
            <a:schemeClr val="tx1"/>
          </a:solidFill>
          <a:latin typeface="Montserrat Light" panose="00000400000000000000" pitchFamily="50" charset="-18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Montserrat Light" panose="00000400000000000000" pitchFamily="50" charset="-1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Montserrat Light" panose="00000400000000000000" pitchFamily="50" charset="-1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Montserrat Light" panose="00000400000000000000" pitchFamily="50" charset="-1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Montserrat Light" panose="00000400000000000000" pitchFamily="50" charset="-1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Montserrat Light" panose="00000400000000000000" pitchFamily="50" charset="-18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Montserrat Light" panose="00000400000000000000" pitchFamily="50" charset="-18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Montserrat Light" panose="00000400000000000000" pitchFamily="50" charset="-18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Montserrat Light" panose="00000400000000000000" pitchFamily="50" charset="-18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Montserrat Light" panose="00000400000000000000" pitchFamily="50" charset="-18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oleObject" Target="../embeddings/oleObject2.bin"/><Relationship Id="rId4" Type="http://schemas.openxmlformats.org/officeDocument/2006/relationships/image" Target="../media/image5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file:///\\profima1.profima.local\Storage2\01%20PROJEKTY\PO%202014-2020\OPZ%20110\STAVA&#344;I\14%20Setk&#225;n&#237;%20se%20&#269;leny%20-%20SLO&#381;KA\Dal&#353;&#237;%20podklady\marie.sivicova@profima.cz%20" TargetMode="External"/><Relationship Id="rId2" Type="http://schemas.openxmlformats.org/officeDocument/2006/relationships/hyperlink" Target="mailto:renata.vrtelova@profima.cz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kurzy.profima.cz/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5">
            <a:extLst>
              <a:ext uri="{FF2B5EF4-FFF2-40B4-BE49-F238E27FC236}">
                <a16:creationId xmlns:a16="http://schemas.microsoft.com/office/drawing/2014/main" id="{89AA868A-8D78-4CDA-AF18-AA2C8CB968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4" y="-4982"/>
            <a:ext cx="9151938" cy="685641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Montserrat Light" panose="00000400000000000000" pitchFamily="50" charset="-1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Montserrat Light" panose="00000400000000000000" pitchFamily="50" charset="-1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Montserrat Light" panose="00000400000000000000" pitchFamily="50" charset="-1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Montserrat Light" panose="00000400000000000000" pitchFamily="50" charset="-1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Montserrat Light" panose="00000400000000000000" pitchFamily="50" charset="-1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Montserrat Light" panose="00000400000000000000" pitchFamily="50" charset="-1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Montserrat Light" panose="00000400000000000000" pitchFamily="50" charset="-1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Montserrat Light" panose="00000400000000000000" pitchFamily="50" charset="-1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Montserrat Light" panose="00000400000000000000" pitchFamily="50" charset="-1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400">
              <a:latin typeface="Arial Narrow" panose="020B0606020202030204" pitchFamily="34" charset="0"/>
            </a:endParaRPr>
          </a:p>
        </p:txBody>
      </p:sp>
      <p:sp>
        <p:nvSpPr>
          <p:cNvPr id="5123" name="Rectangle 35">
            <a:extLst>
              <a:ext uri="{FF2B5EF4-FFF2-40B4-BE49-F238E27FC236}">
                <a16:creationId xmlns:a16="http://schemas.microsoft.com/office/drawing/2014/main" id="{5CC31805-3B1C-4319-8360-20F2233E90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Montserrat Light" panose="00000400000000000000" pitchFamily="50" charset="-1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Montserrat Light" panose="00000400000000000000" pitchFamily="50" charset="-1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Montserrat Light" panose="00000400000000000000" pitchFamily="50" charset="-1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Montserrat Light" panose="00000400000000000000" pitchFamily="50" charset="-1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Montserrat Light" panose="00000400000000000000" pitchFamily="50" charset="-1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Montserrat Light" panose="00000400000000000000" pitchFamily="50" charset="-1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Montserrat Light" panose="00000400000000000000" pitchFamily="50" charset="-1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Montserrat Light" panose="00000400000000000000" pitchFamily="50" charset="-1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Montserrat Light" panose="00000400000000000000" pitchFamily="50" charset="-1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cs-CZ" sz="2600">
                <a:latin typeface="Arial Narrow" panose="020B0606020202030204" pitchFamily="34" charset="0"/>
              </a:rPr>
              <a:t> </a:t>
            </a:r>
          </a:p>
        </p:txBody>
      </p:sp>
      <p:graphicFrame>
        <p:nvGraphicFramePr>
          <p:cNvPr id="5124" name="Object 36">
            <a:extLst>
              <a:ext uri="{FF2B5EF4-FFF2-40B4-BE49-F238E27FC236}">
                <a16:creationId xmlns:a16="http://schemas.microsoft.com/office/drawing/2014/main" id="{5D0230CE-5DDD-4B53-A39C-32E92554EC4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567238" y="3424238"/>
          <a:ext cx="9525" cy="9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orelDRAW" r:id="rId3" imgW="10725150" imgH="1114425" progId="CorelDraw.Graphic.9">
                  <p:embed/>
                </p:oleObj>
              </mc:Choice>
              <mc:Fallback>
                <p:oleObj name="CorelDRAW" r:id="rId3" imgW="10725150" imgH="1114425" progId="CorelDraw.Graphic.9">
                  <p:embed/>
                  <p:pic>
                    <p:nvPicPr>
                      <p:cNvPr id="5124" name="Object 36">
                        <a:extLst>
                          <a:ext uri="{FF2B5EF4-FFF2-40B4-BE49-F238E27FC236}">
                            <a16:creationId xmlns:a16="http://schemas.microsoft.com/office/drawing/2014/main" id="{5D0230CE-5DDD-4B53-A39C-32E92554EC4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67238" y="3424238"/>
                        <a:ext cx="9525" cy="9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0000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CC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5" name="Object 37">
            <a:extLst>
              <a:ext uri="{FF2B5EF4-FFF2-40B4-BE49-F238E27FC236}">
                <a16:creationId xmlns:a16="http://schemas.microsoft.com/office/drawing/2014/main" id="{F47D2FC4-423A-4033-BD17-3B48F4E2FF2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567238" y="3424238"/>
          <a:ext cx="9525" cy="9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orelDRAW" r:id="rId5" imgW="10725150" imgH="1114425" progId="CorelDraw.Graphic.9">
                  <p:embed/>
                </p:oleObj>
              </mc:Choice>
              <mc:Fallback>
                <p:oleObj name="CorelDRAW" r:id="rId5" imgW="10725150" imgH="1114425" progId="CorelDraw.Graphic.9">
                  <p:embed/>
                  <p:pic>
                    <p:nvPicPr>
                      <p:cNvPr id="5125" name="Object 37">
                        <a:extLst>
                          <a:ext uri="{FF2B5EF4-FFF2-40B4-BE49-F238E27FC236}">
                            <a16:creationId xmlns:a16="http://schemas.microsoft.com/office/drawing/2014/main" id="{F47D2FC4-423A-4033-BD17-3B48F4E2FF2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67238" y="3424238"/>
                        <a:ext cx="9525" cy="9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0000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CC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Text Box 39">
            <a:extLst>
              <a:ext uri="{FF2B5EF4-FFF2-40B4-BE49-F238E27FC236}">
                <a16:creationId xmlns:a16="http://schemas.microsoft.com/office/drawing/2014/main" id="{E8001DE7-4EDB-4CFE-B665-47832EBA3E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8766" y="859384"/>
            <a:ext cx="7886700" cy="17235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Aft>
                <a:spcPts val="1200"/>
              </a:spcAft>
            </a:pPr>
            <a:r>
              <a:rPr lang="cs-CZ" sz="4800" b="1" kern="0" dirty="0">
                <a:solidFill>
                  <a:srgbClr val="E2001A"/>
                </a:solidFill>
                <a:latin typeface="+mj-lt"/>
                <a:cs typeface="Arial" panose="020B0604020202020204" pitchFamily="34" charset="0"/>
              </a:rPr>
              <a:t>„STAVÍME </a:t>
            </a:r>
          </a:p>
          <a:p>
            <a:pPr algn="ctr"/>
            <a:r>
              <a:rPr lang="cs-CZ" sz="4800" b="1" kern="0" dirty="0">
                <a:solidFill>
                  <a:srgbClr val="E2001A"/>
                </a:solidFill>
                <a:latin typeface="+mj-lt"/>
                <a:cs typeface="Arial" panose="020B0604020202020204" pitchFamily="34" charset="0"/>
              </a:rPr>
              <a:t>NA VĚDOMOSTECH‟</a:t>
            </a:r>
            <a:endParaRPr lang="en-US" sz="4800" b="1" kern="0" dirty="0">
              <a:solidFill>
                <a:srgbClr val="E2001A"/>
              </a:solidFill>
              <a:latin typeface="+mj-lt"/>
              <a:cs typeface="Arial" panose="020B0604020202020204" pitchFamily="34" charset="0"/>
            </a:endParaRPr>
          </a:p>
        </p:txBody>
      </p:sp>
      <p:pic>
        <p:nvPicPr>
          <p:cNvPr id="5128" name="Obrázek 8">
            <a:extLst>
              <a:ext uri="{FF2B5EF4-FFF2-40B4-BE49-F238E27FC236}">
                <a16:creationId xmlns:a16="http://schemas.microsoft.com/office/drawing/2014/main" id="{C03F6C01-5E3B-42AF-A8E2-6DC30C31E0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2864" y="50800"/>
            <a:ext cx="3097213" cy="7386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9" name="Obrázek 9">
            <a:extLst>
              <a:ext uri="{FF2B5EF4-FFF2-40B4-BE49-F238E27FC236}">
                <a16:creationId xmlns:a16="http://schemas.microsoft.com/office/drawing/2014/main" id="{71FF0185-C22D-401B-BF24-24542B4307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950" y="260350"/>
            <a:ext cx="1733550" cy="785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id="{7340C73F-7609-4C7A-8E99-965925355FCB}"/>
              </a:ext>
            </a:extLst>
          </p:cNvPr>
          <p:cNvSpPr txBox="1">
            <a:spLocks/>
          </p:cNvSpPr>
          <p:nvPr/>
        </p:nvSpPr>
        <p:spPr bwMode="auto">
          <a:xfrm>
            <a:off x="2976837" y="3002528"/>
            <a:ext cx="5491495" cy="3162776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defTabSz="1358697" rtl="0" eaLnBrk="0" fontAlgn="base" hangingPunct="0">
              <a:spcBef>
                <a:spcPct val="0"/>
              </a:spcBef>
              <a:spcAft>
                <a:spcPct val="0"/>
              </a:spcAft>
              <a:defRPr sz="29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/>
              </a:defRPr>
            </a:lvl1pPr>
            <a:lvl2pPr algn="l" defTabSz="1358697" rtl="0" eaLnBrk="0" fontAlgn="base" hangingPunct="0">
              <a:spcBef>
                <a:spcPct val="0"/>
              </a:spcBef>
              <a:spcAft>
                <a:spcPct val="0"/>
              </a:spcAft>
              <a:defRPr sz="2900" b="1">
                <a:solidFill>
                  <a:schemeClr val="tx2"/>
                </a:solidFill>
                <a:latin typeface="Lucida Sans Unicode" pitchFamily="34" charset="0"/>
                <a:ea typeface="MS PGothic" pitchFamily="34" charset="-128"/>
                <a:cs typeface="MS PGothic"/>
              </a:defRPr>
            </a:lvl2pPr>
            <a:lvl3pPr algn="l" defTabSz="1358697" rtl="0" eaLnBrk="0" fontAlgn="base" hangingPunct="0">
              <a:spcBef>
                <a:spcPct val="0"/>
              </a:spcBef>
              <a:spcAft>
                <a:spcPct val="0"/>
              </a:spcAft>
              <a:defRPr sz="2900" b="1">
                <a:solidFill>
                  <a:schemeClr val="tx2"/>
                </a:solidFill>
                <a:latin typeface="Lucida Sans Unicode" pitchFamily="34" charset="0"/>
                <a:ea typeface="MS PGothic" pitchFamily="34" charset="-128"/>
                <a:cs typeface="MS PGothic"/>
              </a:defRPr>
            </a:lvl3pPr>
            <a:lvl4pPr algn="l" defTabSz="1358697" rtl="0" eaLnBrk="0" fontAlgn="base" hangingPunct="0">
              <a:spcBef>
                <a:spcPct val="0"/>
              </a:spcBef>
              <a:spcAft>
                <a:spcPct val="0"/>
              </a:spcAft>
              <a:defRPr sz="2900" b="1">
                <a:solidFill>
                  <a:schemeClr val="tx2"/>
                </a:solidFill>
                <a:latin typeface="Lucida Sans Unicode" pitchFamily="34" charset="0"/>
                <a:ea typeface="MS PGothic" pitchFamily="34" charset="-128"/>
                <a:cs typeface="MS PGothic"/>
              </a:defRPr>
            </a:lvl4pPr>
            <a:lvl5pPr algn="l" defTabSz="1358697" rtl="0" eaLnBrk="0" fontAlgn="base" hangingPunct="0">
              <a:spcBef>
                <a:spcPct val="0"/>
              </a:spcBef>
              <a:spcAft>
                <a:spcPct val="0"/>
              </a:spcAft>
              <a:defRPr sz="2900" b="1">
                <a:solidFill>
                  <a:schemeClr val="tx2"/>
                </a:solidFill>
                <a:latin typeface="Lucida Sans Unicode" pitchFamily="34" charset="0"/>
                <a:ea typeface="MS PGothic" pitchFamily="34" charset="-128"/>
                <a:cs typeface="MS PGothic"/>
              </a:defRPr>
            </a:lvl5pPr>
            <a:lvl6pPr marL="609507" algn="l" defTabSz="1358697" rtl="0" fontAlgn="base">
              <a:spcBef>
                <a:spcPct val="0"/>
              </a:spcBef>
              <a:spcAft>
                <a:spcPct val="0"/>
              </a:spcAft>
              <a:defRPr sz="2900" b="1">
                <a:solidFill>
                  <a:schemeClr val="tx2"/>
                </a:solidFill>
                <a:latin typeface="Lucida Sans Unicode" pitchFamily="34" charset="0"/>
              </a:defRPr>
            </a:lvl6pPr>
            <a:lvl7pPr marL="1219020" algn="l" defTabSz="1358697" rtl="0" fontAlgn="base">
              <a:spcBef>
                <a:spcPct val="0"/>
              </a:spcBef>
              <a:spcAft>
                <a:spcPct val="0"/>
              </a:spcAft>
              <a:defRPr sz="2900" b="1">
                <a:solidFill>
                  <a:schemeClr val="tx2"/>
                </a:solidFill>
                <a:latin typeface="Lucida Sans Unicode" pitchFamily="34" charset="0"/>
              </a:defRPr>
            </a:lvl7pPr>
            <a:lvl8pPr marL="1828528" algn="l" defTabSz="1358697" rtl="0" fontAlgn="base">
              <a:spcBef>
                <a:spcPct val="0"/>
              </a:spcBef>
              <a:spcAft>
                <a:spcPct val="0"/>
              </a:spcAft>
              <a:defRPr sz="2900" b="1">
                <a:solidFill>
                  <a:schemeClr val="tx2"/>
                </a:solidFill>
                <a:latin typeface="Lucida Sans Unicode" pitchFamily="34" charset="0"/>
              </a:defRPr>
            </a:lvl8pPr>
            <a:lvl9pPr marL="2438038" algn="l" defTabSz="1358697" rtl="0" fontAlgn="base">
              <a:spcBef>
                <a:spcPct val="0"/>
              </a:spcBef>
              <a:spcAft>
                <a:spcPct val="0"/>
              </a:spcAft>
              <a:defRPr sz="2900" b="1">
                <a:solidFill>
                  <a:schemeClr val="tx2"/>
                </a:solidFill>
                <a:latin typeface="Lucida Sans Unicode" pitchFamily="34" charset="0"/>
              </a:defRPr>
            </a:lvl9pPr>
          </a:lstStyle>
          <a:p>
            <a:pPr algn="ctr">
              <a:lnSpc>
                <a:spcPct val="140000"/>
              </a:lnSpc>
            </a:pPr>
            <a:r>
              <a:rPr lang="cs-CZ" sz="3600" kern="0" dirty="0">
                <a:solidFill>
                  <a:schemeClr val="tx1"/>
                </a:solidFill>
                <a:cs typeface="Arial" panose="020B0604020202020204" pitchFamily="34" charset="0"/>
              </a:rPr>
              <a:t>vzdělávání zaměstnanců členů </a:t>
            </a:r>
          </a:p>
          <a:p>
            <a:pPr algn="ctr">
              <a:lnSpc>
                <a:spcPct val="140000"/>
              </a:lnSpc>
            </a:pPr>
            <a:r>
              <a:rPr lang="cs-CZ" sz="4000" kern="0" dirty="0">
                <a:solidFill>
                  <a:srgbClr val="E2001A"/>
                </a:solidFill>
                <a:cs typeface="Arial" panose="020B0604020202020204" pitchFamily="34" charset="0"/>
              </a:rPr>
              <a:t>Svazu podnikatelů ve stavebnictví v ČR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BA9097-7F34-43E1-87F5-0CC4275F728A}"/>
              </a:ext>
            </a:extLst>
          </p:cNvPr>
          <p:cNvSpPr txBox="1">
            <a:spLocks/>
          </p:cNvSpPr>
          <p:nvPr/>
        </p:nvSpPr>
        <p:spPr bwMode="auto">
          <a:xfrm>
            <a:off x="503548" y="1196752"/>
            <a:ext cx="7884876" cy="2304256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defTabSz="1358697" rtl="0" eaLnBrk="0" fontAlgn="base" hangingPunct="0">
              <a:spcBef>
                <a:spcPct val="0"/>
              </a:spcBef>
              <a:spcAft>
                <a:spcPct val="0"/>
              </a:spcAft>
              <a:defRPr sz="29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/>
              </a:defRPr>
            </a:lvl1pPr>
            <a:lvl2pPr algn="l" defTabSz="1358697" rtl="0" eaLnBrk="0" fontAlgn="base" hangingPunct="0">
              <a:spcBef>
                <a:spcPct val="0"/>
              </a:spcBef>
              <a:spcAft>
                <a:spcPct val="0"/>
              </a:spcAft>
              <a:defRPr sz="2900" b="1">
                <a:solidFill>
                  <a:schemeClr val="tx2"/>
                </a:solidFill>
                <a:latin typeface="Lucida Sans Unicode" pitchFamily="34" charset="0"/>
                <a:ea typeface="MS PGothic" pitchFamily="34" charset="-128"/>
                <a:cs typeface="MS PGothic"/>
              </a:defRPr>
            </a:lvl2pPr>
            <a:lvl3pPr algn="l" defTabSz="1358697" rtl="0" eaLnBrk="0" fontAlgn="base" hangingPunct="0">
              <a:spcBef>
                <a:spcPct val="0"/>
              </a:spcBef>
              <a:spcAft>
                <a:spcPct val="0"/>
              </a:spcAft>
              <a:defRPr sz="2900" b="1">
                <a:solidFill>
                  <a:schemeClr val="tx2"/>
                </a:solidFill>
                <a:latin typeface="Lucida Sans Unicode" pitchFamily="34" charset="0"/>
                <a:ea typeface="MS PGothic" pitchFamily="34" charset="-128"/>
                <a:cs typeface="MS PGothic"/>
              </a:defRPr>
            </a:lvl3pPr>
            <a:lvl4pPr algn="l" defTabSz="1358697" rtl="0" eaLnBrk="0" fontAlgn="base" hangingPunct="0">
              <a:spcBef>
                <a:spcPct val="0"/>
              </a:spcBef>
              <a:spcAft>
                <a:spcPct val="0"/>
              </a:spcAft>
              <a:defRPr sz="2900" b="1">
                <a:solidFill>
                  <a:schemeClr val="tx2"/>
                </a:solidFill>
                <a:latin typeface="Lucida Sans Unicode" pitchFamily="34" charset="0"/>
                <a:ea typeface="MS PGothic" pitchFamily="34" charset="-128"/>
                <a:cs typeface="MS PGothic"/>
              </a:defRPr>
            </a:lvl4pPr>
            <a:lvl5pPr algn="l" defTabSz="1358697" rtl="0" eaLnBrk="0" fontAlgn="base" hangingPunct="0">
              <a:spcBef>
                <a:spcPct val="0"/>
              </a:spcBef>
              <a:spcAft>
                <a:spcPct val="0"/>
              </a:spcAft>
              <a:defRPr sz="2900" b="1">
                <a:solidFill>
                  <a:schemeClr val="tx2"/>
                </a:solidFill>
                <a:latin typeface="Lucida Sans Unicode" pitchFamily="34" charset="0"/>
                <a:ea typeface="MS PGothic" pitchFamily="34" charset="-128"/>
                <a:cs typeface="MS PGothic"/>
              </a:defRPr>
            </a:lvl5pPr>
            <a:lvl6pPr marL="609507" algn="l" defTabSz="1358697" rtl="0" fontAlgn="base">
              <a:spcBef>
                <a:spcPct val="0"/>
              </a:spcBef>
              <a:spcAft>
                <a:spcPct val="0"/>
              </a:spcAft>
              <a:defRPr sz="2900" b="1">
                <a:solidFill>
                  <a:schemeClr val="tx2"/>
                </a:solidFill>
                <a:latin typeface="Lucida Sans Unicode" pitchFamily="34" charset="0"/>
              </a:defRPr>
            </a:lvl6pPr>
            <a:lvl7pPr marL="1219020" algn="l" defTabSz="1358697" rtl="0" fontAlgn="base">
              <a:spcBef>
                <a:spcPct val="0"/>
              </a:spcBef>
              <a:spcAft>
                <a:spcPct val="0"/>
              </a:spcAft>
              <a:defRPr sz="2900" b="1">
                <a:solidFill>
                  <a:schemeClr val="tx2"/>
                </a:solidFill>
                <a:latin typeface="Lucida Sans Unicode" pitchFamily="34" charset="0"/>
              </a:defRPr>
            </a:lvl7pPr>
            <a:lvl8pPr marL="1828528" algn="l" defTabSz="1358697" rtl="0" fontAlgn="base">
              <a:spcBef>
                <a:spcPct val="0"/>
              </a:spcBef>
              <a:spcAft>
                <a:spcPct val="0"/>
              </a:spcAft>
              <a:defRPr sz="2900" b="1">
                <a:solidFill>
                  <a:schemeClr val="tx2"/>
                </a:solidFill>
                <a:latin typeface="Lucida Sans Unicode" pitchFamily="34" charset="0"/>
              </a:defRPr>
            </a:lvl8pPr>
            <a:lvl9pPr marL="2438038" algn="l" defTabSz="1358697" rtl="0" fontAlgn="base">
              <a:spcBef>
                <a:spcPct val="0"/>
              </a:spcBef>
              <a:spcAft>
                <a:spcPct val="0"/>
              </a:spcAft>
              <a:defRPr sz="2900" b="1">
                <a:solidFill>
                  <a:schemeClr val="tx2"/>
                </a:solidFill>
                <a:latin typeface="Lucida Sans Unicode" pitchFamily="34" charset="0"/>
              </a:defRPr>
            </a:lvl9pPr>
          </a:lstStyle>
          <a:p>
            <a:pPr algn="ctr"/>
            <a:r>
              <a:rPr lang="cs-CZ" sz="3000" b="0" kern="0" dirty="0">
                <a:solidFill>
                  <a:schemeClr val="tx1"/>
                </a:solidFill>
                <a:cs typeface="Arial" panose="020B0604020202020204" pitchFamily="34" charset="0"/>
              </a:rPr>
              <a:t>Datum zahájení a ukončení projektu:</a:t>
            </a:r>
          </a:p>
          <a:p>
            <a:pPr algn="ctr"/>
            <a:endParaRPr lang="cs-CZ" sz="3000" b="0" kern="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algn="ctr"/>
            <a:r>
              <a:rPr lang="cs-CZ" sz="3000" kern="0" dirty="0">
                <a:solidFill>
                  <a:schemeClr val="tx1"/>
                </a:solidFill>
                <a:cs typeface="Arial" panose="020B0604020202020204" pitchFamily="34" charset="0"/>
              </a:rPr>
              <a:t>1. 5. 2019 – 30. 4. 2022</a:t>
            </a:r>
          </a:p>
          <a:p>
            <a:pPr algn="ctr"/>
            <a:r>
              <a:rPr lang="cs-CZ" sz="3000" kern="0" dirty="0">
                <a:solidFill>
                  <a:srgbClr val="C00000"/>
                </a:solidFill>
                <a:cs typeface="Arial" panose="020B0604020202020204" pitchFamily="34" charset="0"/>
              </a:rPr>
              <a:t>Prodloužení  do 03/2023</a:t>
            </a:r>
            <a:endParaRPr lang="en-US" sz="2000" b="0" kern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68C74EF5-1D93-4B59-85F2-606EA2E0F9B1}"/>
              </a:ext>
            </a:extLst>
          </p:cNvPr>
          <p:cNvSpPr/>
          <p:nvPr/>
        </p:nvSpPr>
        <p:spPr>
          <a:xfrm>
            <a:off x="1691680" y="3861048"/>
            <a:ext cx="691276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800"/>
              </a:spcBef>
              <a:buClr>
                <a:srgbClr val="00B0F0"/>
              </a:buClr>
            </a:pPr>
            <a:r>
              <a:rPr lang="cs-CZ" sz="2000" b="1" dirty="0">
                <a:solidFill>
                  <a:srgbClr val="C00000"/>
                </a:solidFill>
              </a:rPr>
              <a:t>Postup zapojení firem do projektu  </a:t>
            </a:r>
            <a:endParaRPr lang="cs-CZ" sz="2000" dirty="0">
              <a:solidFill>
                <a:srgbClr val="C00000"/>
              </a:solidFill>
            </a:endParaRPr>
          </a:p>
          <a:p>
            <a:pPr marL="285750" indent="-285750">
              <a:spcBef>
                <a:spcPts val="1200"/>
              </a:spcBef>
              <a:spcAft>
                <a:spcPts val="600"/>
              </a:spcAft>
              <a:buClr>
                <a:srgbClr val="00B0F0"/>
              </a:buClr>
              <a:buFont typeface="Arial" panose="020B0604020202020204" pitchFamily="34" charset="0"/>
              <a:buChar char="•"/>
            </a:pPr>
            <a:r>
              <a:rPr lang="cs-CZ" sz="2000" b="1" cap="all" dirty="0"/>
              <a:t>Předběžný</a:t>
            </a:r>
            <a:r>
              <a:rPr lang="cs-CZ" sz="2000" b="1" dirty="0"/>
              <a:t> plán vzdělávání</a:t>
            </a:r>
          </a:p>
          <a:p>
            <a:pPr marL="285750" indent="-285750">
              <a:spcBef>
                <a:spcPts val="1200"/>
              </a:spcBef>
              <a:spcAft>
                <a:spcPts val="600"/>
              </a:spcAft>
              <a:buClr>
                <a:srgbClr val="00B0F0"/>
              </a:buClr>
              <a:buFont typeface="Arial" panose="020B0604020202020204" pitchFamily="34" charset="0"/>
              <a:buChar char="•"/>
            </a:pPr>
            <a:r>
              <a:rPr lang="cs-CZ" sz="2000" b="1" dirty="0"/>
              <a:t>Čestné prohlášení k ALOKACI DE MINIMIS pro MPSV</a:t>
            </a:r>
          </a:p>
          <a:p>
            <a:pPr marL="285750" indent="-285750">
              <a:spcBef>
                <a:spcPts val="1200"/>
              </a:spcBef>
              <a:spcAft>
                <a:spcPts val="600"/>
              </a:spcAft>
              <a:buClr>
                <a:srgbClr val="00B0F0"/>
              </a:buClr>
              <a:buFont typeface="Arial" panose="020B0604020202020204" pitchFamily="34" charset="0"/>
              <a:buChar char="•"/>
            </a:pPr>
            <a:r>
              <a:rPr lang="cs-CZ" sz="2000" b="1" cap="all" dirty="0"/>
              <a:t>Dohoda</a:t>
            </a:r>
            <a:r>
              <a:rPr lang="cs-CZ" sz="2000" b="1" dirty="0"/>
              <a:t> o  zapojení firmy do projektu (firma a svaz)</a:t>
            </a:r>
          </a:p>
        </p:txBody>
      </p:sp>
    </p:spTree>
    <p:extLst>
      <p:ext uri="{BB962C8B-B14F-4D97-AF65-F5344CB8AC3E}">
        <p14:creationId xmlns:p14="http://schemas.microsoft.com/office/powerpoint/2010/main" val="12997856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539552" y="1124744"/>
            <a:ext cx="7128792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600" b="1" dirty="0"/>
              <a:t>Výhody pro členské firmy zapojené do projektu</a:t>
            </a:r>
            <a:endParaRPr lang="cs-CZ" sz="2600" dirty="0"/>
          </a:p>
        </p:txBody>
      </p:sp>
      <p:sp>
        <p:nvSpPr>
          <p:cNvPr id="4" name="Obdélník 3"/>
          <p:cNvSpPr/>
          <p:nvPr/>
        </p:nvSpPr>
        <p:spPr>
          <a:xfrm>
            <a:off x="791580" y="1916832"/>
            <a:ext cx="7740860" cy="4279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lnSpc>
                <a:spcPct val="13000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cs-CZ" sz="2400" cap="all" dirty="0">
                <a:solidFill>
                  <a:srgbClr val="E2001A"/>
                </a:solidFill>
              </a:rPr>
              <a:t>Firma není </a:t>
            </a:r>
            <a:r>
              <a:rPr lang="cs-CZ" sz="2400" cap="all">
                <a:solidFill>
                  <a:srgbClr val="E2001A"/>
                </a:solidFill>
              </a:rPr>
              <a:t>zatížena administrací</a:t>
            </a:r>
            <a:r>
              <a:rPr lang="cs-CZ" sz="2400">
                <a:solidFill>
                  <a:srgbClr val="E2001A"/>
                </a:solidFill>
              </a:rPr>
              <a:t> </a:t>
            </a:r>
            <a:endParaRPr lang="cs-CZ" sz="2400" dirty="0">
              <a:solidFill>
                <a:srgbClr val="E2001A"/>
              </a:solidFill>
            </a:endParaRPr>
          </a:p>
          <a:p>
            <a:pPr lvl="0">
              <a:lnSpc>
                <a:spcPct val="130000"/>
              </a:lnSpc>
            </a:pPr>
            <a:r>
              <a:rPr lang="cs-CZ" sz="2400" dirty="0"/>
              <a:t>Veškerou administraci (komunikace, příprava a kompletace dokumentů) zabezpečuje dodavatel projektového řízení a vzdělávání </a:t>
            </a:r>
          </a:p>
          <a:p>
            <a:pPr marL="285750" lvl="0" indent="-285750">
              <a:lnSpc>
                <a:spcPct val="130000"/>
              </a:lnSpc>
              <a:spcBef>
                <a:spcPts val="3000"/>
              </a:spcBef>
              <a:buFont typeface="Arial" panose="020B0604020202020204" pitchFamily="34" charset="0"/>
              <a:buChar char="•"/>
            </a:pPr>
            <a:r>
              <a:rPr lang="cs-CZ" sz="2400" cap="all" dirty="0">
                <a:solidFill>
                  <a:srgbClr val="E2001A"/>
                </a:solidFill>
              </a:rPr>
              <a:t>Firma má podporu dodavatele v organizaci kurzů </a:t>
            </a:r>
          </a:p>
          <a:p>
            <a:pPr>
              <a:lnSpc>
                <a:spcPct val="130000"/>
              </a:lnSpc>
            </a:pPr>
            <a:r>
              <a:rPr lang="cs-CZ" sz="2400" dirty="0"/>
              <a:t>Výběr a komunikace s lektory, pozvánky pro účastníky, školicí materiály atd. zabezpečuje dodavatel projektového řízení a vzdělávání. </a:t>
            </a:r>
          </a:p>
        </p:txBody>
      </p:sp>
    </p:spTree>
    <p:extLst>
      <p:ext uri="{BB962C8B-B14F-4D97-AF65-F5344CB8AC3E}">
        <p14:creationId xmlns:p14="http://schemas.microsoft.com/office/powerpoint/2010/main" val="27978633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629562" y="1124744"/>
            <a:ext cx="7632848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600" b="1" dirty="0"/>
              <a:t>Výhody pro členské firmy zapojené do projektu</a:t>
            </a:r>
            <a:endParaRPr lang="cs-CZ" sz="2600" dirty="0"/>
          </a:p>
        </p:txBody>
      </p:sp>
      <p:sp>
        <p:nvSpPr>
          <p:cNvPr id="4" name="Obdélník 3"/>
          <p:cNvSpPr/>
          <p:nvPr/>
        </p:nvSpPr>
        <p:spPr>
          <a:xfrm>
            <a:off x="575556" y="1844824"/>
            <a:ext cx="7740860" cy="5045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lnSpc>
                <a:spcPct val="13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rgbClr val="E2001A"/>
                </a:solidFill>
              </a:rPr>
              <a:t>FIRMA vybírá z široké nabídky témat </a:t>
            </a:r>
            <a:r>
              <a:rPr lang="cs-CZ" sz="2400" dirty="0"/>
              <a:t>vzdělávacích kurzů z různých oblastí – přes 400 témat</a:t>
            </a:r>
          </a:p>
          <a:p>
            <a:pPr marL="285750" lvl="0" indent="-285750">
              <a:lnSpc>
                <a:spcPct val="13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rgbClr val="E2001A"/>
                </a:solidFill>
              </a:rPr>
              <a:t>Firma dostává aktualizované - měsíční nabídky</a:t>
            </a:r>
            <a:r>
              <a:rPr lang="cs-CZ" sz="2400" dirty="0"/>
              <a:t> </a:t>
            </a:r>
            <a:r>
              <a:rPr lang="cs-CZ" sz="2400" dirty="0">
                <a:solidFill>
                  <a:srgbClr val="FF0000"/>
                </a:solidFill>
              </a:rPr>
              <a:t>kurzů.</a:t>
            </a:r>
            <a:r>
              <a:rPr lang="cs-CZ" sz="2400" dirty="0"/>
              <a:t> Nabídka se průběžně přizpůsobuje požadavkům firem.</a:t>
            </a:r>
          </a:p>
          <a:p>
            <a:pPr marL="285750" indent="-285750">
              <a:lnSpc>
                <a:spcPct val="13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rgbClr val="E2001A"/>
                </a:solidFill>
              </a:rPr>
              <a:t>Firma má možnost dlouhodobého systematického vzdělávání </a:t>
            </a:r>
            <a:endParaRPr lang="cs-CZ" sz="2400" dirty="0"/>
          </a:p>
          <a:p>
            <a:pPr marL="285750" indent="-285750">
              <a:lnSpc>
                <a:spcPct val="13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sz="2400" dirty="0"/>
              <a:t>Dotace umožňuje </a:t>
            </a:r>
            <a:r>
              <a:rPr lang="cs-CZ" sz="2400" dirty="0">
                <a:solidFill>
                  <a:srgbClr val="E2001A"/>
                </a:solidFill>
              </a:rPr>
              <a:t>dlouhodobé pokrytí </a:t>
            </a:r>
            <a:r>
              <a:rPr lang="cs-CZ" sz="2400" dirty="0"/>
              <a:t>vzdělávacích potřeb bez nároku na vlastní rozpočet firmy (do 03/2023)</a:t>
            </a:r>
            <a:endParaRPr lang="en-US" sz="2400" dirty="0"/>
          </a:p>
          <a:p>
            <a:pPr marL="285750" lvl="0" indent="-285750">
              <a:lnSpc>
                <a:spcPct val="13000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endParaRPr lang="cs-CZ" sz="2100" dirty="0"/>
          </a:p>
        </p:txBody>
      </p:sp>
    </p:spTree>
    <p:extLst>
      <p:ext uri="{BB962C8B-B14F-4D97-AF65-F5344CB8AC3E}">
        <p14:creationId xmlns:p14="http://schemas.microsoft.com/office/powerpoint/2010/main" val="14699487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747097" y="1196752"/>
            <a:ext cx="7632848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600" b="1" dirty="0"/>
              <a:t>Výhody pro členské firmy zapojené do projektu</a:t>
            </a:r>
            <a:endParaRPr lang="cs-CZ" sz="2600" dirty="0"/>
          </a:p>
        </p:txBody>
      </p:sp>
      <p:sp>
        <p:nvSpPr>
          <p:cNvPr id="4" name="Obdélník 3"/>
          <p:cNvSpPr/>
          <p:nvPr/>
        </p:nvSpPr>
        <p:spPr>
          <a:xfrm>
            <a:off x="731632" y="1916832"/>
            <a:ext cx="7992888" cy="43177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lnSpc>
                <a:spcPct val="13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rgbClr val="E2001A"/>
                </a:solidFill>
              </a:rPr>
              <a:t>Firma může vzdělávat všechny zaměstnance </a:t>
            </a:r>
            <a:r>
              <a:rPr lang="cs-CZ" sz="2400" dirty="0"/>
              <a:t>bez ohledu na jejich pracovní zařazení</a:t>
            </a:r>
          </a:p>
          <a:p>
            <a:pPr marL="285750" indent="-285750">
              <a:lnSpc>
                <a:spcPct val="13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rgbClr val="E2001A"/>
                </a:solidFill>
              </a:rPr>
              <a:t>Firma může žádat úpravu obsahu kurzu</a:t>
            </a:r>
            <a:r>
              <a:rPr lang="cs-CZ" sz="2400" dirty="0"/>
              <a:t>. Vzdělávací kurzy jsou při počtu 10 -12 osob </a:t>
            </a:r>
            <a:r>
              <a:rPr lang="cs-CZ" sz="2400" dirty="0">
                <a:solidFill>
                  <a:srgbClr val="E2001A"/>
                </a:solidFill>
              </a:rPr>
              <a:t>tzv. na míru</a:t>
            </a:r>
            <a:r>
              <a:rPr lang="cs-CZ" sz="2400" dirty="0"/>
              <a:t>.</a:t>
            </a:r>
          </a:p>
          <a:p>
            <a:pPr marL="285750" indent="-285750">
              <a:lnSpc>
                <a:spcPct val="13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sz="2400" dirty="0"/>
              <a:t>Vzdělávací kurzy lze realizovat</a:t>
            </a:r>
            <a:r>
              <a:rPr lang="cs-CZ" sz="2400" dirty="0">
                <a:solidFill>
                  <a:srgbClr val="E2001A"/>
                </a:solidFill>
              </a:rPr>
              <a:t> – mimo hl. město Prahu:</a:t>
            </a:r>
          </a:p>
          <a:p>
            <a:pPr marL="800100" lvl="1" indent="-342900">
              <a:lnSpc>
                <a:spcPct val="130000"/>
              </a:lnSpc>
              <a:spcBef>
                <a:spcPts val="300"/>
              </a:spcBef>
              <a:buFont typeface="Wingdings" panose="05000000000000000000" pitchFamily="2" charset="2"/>
              <a:buChar char="ü"/>
            </a:pPr>
            <a:r>
              <a:rPr lang="cs-CZ" sz="2400" dirty="0">
                <a:solidFill>
                  <a:srgbClr val="E2001A"/>
                </a:solidFill>
              </a:rPr>
              <a:t>ve svých prostorách </a:t>
            </a:r>
            <a:r>
              <a:rPr lang="cs-CZ" sz="2400" dirty="0"/>
              <a:t>- ve firmě </a:t>
            </a:r>
          </a:p>
          <a:p>
            <a:pPr marL="800100" lvl="1" indent="-342900">
              <a:lnSpc>
                <a:spcPct val="130000"/>
              </a:lnSpc>
              <a:spcBef>
                <a:spcPts val="300"/>
              </a:spcBef>
              <a:buFont typeface="Wingdings" panose="05000000000000000000" pitchFamily="2" charset="2"/>
              <a:buChar char="ü"/>
            </a:pPr>
            <a:r>
              <a:rPr lang="cs-CZ" sz="2400" dirty="0"/>
              <a:t>v plně vybavených školících </a:t>
            </a:r>
            <a:r>
              <a:rPr lang="cs-CZ" sz="2400" dirty="0">
                <a:solidFill>
                  <a:srgbClr val="E2001A"/>
                </a:solidFill>
              </a:rPr>
              <a:t>prostorách dodavatele</a:t>
            </a:r>
          </a:p>
          <a:p>
            <a:pPr marL="800100" lvl="1" indent="-342900">
              <a:lnSpc>
                <a:spcPct val="130000"/>
              </a:lnSpc>
              <a:spcBef>
                <a:spcPts val="300"/>
              </a:spcBef>
              <a:buFont typeface="Wingdings" panose="05000000000000000000" pitchFamily="2" charset="2"/>
              <a:buChar char="ü"/>
            </a:pPr>
            <a:r>
              <a:rPr lang="cs-CZ" sz="2400" dirty="0">
                <a:solidFill>
                  <a:srgbClr val="E2001A"/>
                </a:solidFill>
              </a:rPr>
              <a:t>online </a:t>
            </a:r>
            <a:r>
              <a:rPr lang="cs-CZ" sz="2400" dirty="0"/>
              <a:t>(Microsoft TEAMS)</a:t>
            </a:r>
            <a:endParaRPr lang="cs-CZ" sz="2100" dirty="0"/>
          </a:p>
        </p:txBody>
      </p:sp>
    </p:spTree>
    <p:extLst>
      <p:ext uri="{BB962C8B-B14F-4D97-AF65-F5344CB8AC3E}">
        <p14:creationId xmlns:p14="http://schemas.microsoft.com/office/powerpoint/2010/main" val="28042946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54CCC4EA-F00D-43D9-9934-DE9B985A296F}"/>
              </a:ext>
            </a:extLst>
          </p:cNvPr>
          <p:cNvSpPr txBox="1"/>
          <p:nvPr/>
        </p:nvSpPr>
        <p:spPr>
          <a:xfrm>
            <a:off x="611560" y="908720"/>
            <a:ext cx="8208912" cy="53411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/>
              <a:t>Témata vzdělávání</a:t>
            </a:r>
          </a:p>
          <a:p>
            <a:pPr>
              <a:lnSpc>
                <a:spcPct val="130000"/>
              </a:lnSpc>
              <a:spcBef>
                <a:spcPts val="1800"/>
              </a:spcBef>
            </a:pPr>
            <a:r>
              <a:rPr lang="cs-CZ" sz="2400" dirty="0"/>
              <a:t>Okolo 300 – 400 témat z oblastí:</a:t>
            </a:r>
          </a:p>
          <a:p>
            <a:pPr marL="457200" indent="-45720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rgbClr val="E2001A"/>
                </a:solidFill>
              </a:rPr>
              <a:t>Měkké a manažerské kurzy  </a:t>
            </a:r>
            <a:r>
              <a:rPr lang="cs-CZ" sz="2400" dirty="0"/>
              <a:t>(management, marketing, vedení lidí, osobní rozvoj, kvalita, efektivita procesů, výroba, obchod, nákup, projektové řízení,...</a:t>
            </a:r>
          </a:p>
          <a:p>
            <a:pPr marL="457200" indent="-45720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rgbClr val="E2001A"/>
                </a:solidFill>
              </a:rPr>
              <a:t>Ekonomické, právní a účetní kurzy </a:t>
            </a:r>
            <a:endParaRPr lang="cs-CZ" sz="2400" dirty="0"/>
          </a:p>
          <a:p>
            <a:pPr marL="457200" indent="-45720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rgbClr val="E2001A"/>
                </a:solidFill>
              </a:rPr>
              <a:t>IT kurzy </a:t>
            </a:r>
            <a:r>
              <a:rPr lang="cs-CZ" sz="2400" dirty="0"/>
              <a:t>(MS </a:t>
            </a:r>
            <a:r>
              <a:rPr lang="cs-CZ" sz="2400" dirty="0" err="1"/>
              <a:t>Word,MS</a:t>
            </a:r>
            <a:r>
              <a:rPr lang="cs-CZ" sz="2400" dirty="0"/>
              <a:t> EXCEL,..)</a:t>
            </a:r>
          </a:p>
          <a:p>
            <a:pPr marL="457200" indent="-45720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rgbClr val="E2001A"/>
                </a:solidFill>
              </a:rPr>
              <a:t>Jazykové kurzy </a:t>
            </a:r>
            <a:r>
              <a:rPr lang="cs-CZ" sz="2400" dirty="0"/>
              <a:t>(dle konkrétních požadavků)</a:t>
            </a:r>
          </a:p>
          <a:p>
            <a:pPr marL="457200" indent="-45720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rgbClr val="E2001A"/>
                </a:solidFill>
              </a:rPr>
              <a:t>Technické a odborné kurzy </a:t>
            </a:r>
            <a:r>
              <a:rPr lang="cs-CZ" sz="2400" dirty="0"/>
              <a:t>(vazačské, svářečské, lešenářské kurzy, dle konkrétních požadavků)</a:t>
            </a:r>
          </a:p>
          <a:p>
            <a:pPr>
              <a:lnSpc>
                <a:spcPct val="130000"/>
              </a:lnSpc>
              <a:spcBef>
                <a:spcPts val="1800"/>
              </a:spcBef>
            </a:pPr>
            <a:r>
              <a:rPr lang="cs-CZ" sz="2400" i="1" dirty="0"/>
              <a:t>Témata lze rozšířit i o další,  dle požadavků jednotlivých firem</a:t>
            </a:r>
          </a:p>
        </p:txBody>
      </p:sp>
    </p:spTree>
    <p:extLst>
      <p:ext uri="{BB962C8B-B14F-4D97-AF65-F5344CB8AC3E}">
        <p14:creationId xmlns:p14="http://schemas.microsoft.com/office/powerpoint/2010/main" val="5698940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>
            <a:extLst>
              <a:ext uri="{FF2B5EF4-FFF2-40B4-BE49-F238E27FC236}">
                <a16:creationId xmlns:a16="http://schemas.microsoft.com/office/drawing/2014/main" id="{68C74EF5-1D93-4B59-85F2-606EA2E0F9B1}"/>
              </a:ext>
            </a:extLst>
          </p:cNvPr>
          <p:cNvSpPr/>
          <p:nvPr/>
        </p:nvSpPr>
        <p:spPr>
          <a:xfrm>
            <a:off x="899592" y="1268760"/>
            <a:ext cx="7056784" cy="50044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800"/>
              </a:spcBef>
              <a:buClr>
                <a:srgbClr val="00B0F0"/>
              </a:buClr>
            </a:pPr>
            <a:r>
              <a:rPr lang="cs-CZ" sz="2400" b="1" dirty="0">
                <a:solidFill>
                  <a:srgbClr val="E2001A"/>
                </a:solidFill>
              </a:rPr>
              <a:t>Postup zapojení firem do projektu </a:t>
            </a:r>
          </a:p>
          <a:p>
            <a:pPr>
              <a:buClr>
                <a:srgbClr val="00B0F0"/>
              </a:buClr>
            </a:pPr>
            <a:r>
              <a:rPr lang="cs-CZ" sz="2400" b="1" dirty="0">
                <a:solidFill>
                  <a:srgbClr val="E2001A"/>
                </a:solidFill>
              </a:rPr>
              <a:t> </a:t>
            </a:r>
            <a:endParaRPr lang="cs-CZ" sz="2400" dirty="0">
              <a:solidFill>
                <a:srgbClr val="E2001A"/>
              </a:solidFill>
            </a:endParaRPr>
          </a:p>
          <a:p>
            <a:pPr marL="342900" indent="-342900"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  <a:buClr>
                <a:srgbClr val="E2001A"/>
              </a:buClr>
              <a:buFont typeface="Wingdings" panose="05000000000000000000" pitchFamily="2" charset="2"/>
              <a:buChar char="ü"/>
            </a:pPr>
            <a:r>
              <a:rPr lang="cs-CZ" sz="2400" dirty="0">
                <a:solidFill>
                  <a:srgbClr val="E2001A"/>
                </a:solidFill>
              </a:rPr>
              <a:t>Členství</a:t>
            </a:r>
            <a:r>
              <a:rPr lang="cs-CZ" sz="2400" dirty="0"/>
              <a:t> ve Svazu podnikatelů ve stavebnictví</a:t>
            </a:r>
          </a:p>
          <a:p>
            <a:pPr marL="342900" indent="-342900"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  <a:buClr>
                <a:srgbClr val="E2001A"/>
              </a:buClr>
              <a:buFont typeface="Wingdings" panose="05000000000000000000" pitchFamily="2" charset="2"/>
              <a:buChar char="ü"/>
            </a:pPr>
            <a:r>
              <a:rPr lang="cs-CZ" sz="2400" dirty="0">
                <a:solidFill>
                  <a:srgbClr val="E2001A"/>
                </a:solidFill>
              </a:rPr>
              <a:t>Zaměstnanecký vztah </a:t>
            </a:r>
            <a:r>
              <a:rPr lang="cs-CZ" sz="2400" dirty="0"/>
              <a:t>účastníků kurzů a firmy (úvazek, DPČ)</a:t>
            </a:r>
          </a:p>
          <a:p>
            <a:pPr marL="342900" indent="-342900"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  <a:buClr>
                <a:srgbClr val="E2001A"/>
              </a:buClr>
              <a:buFont typeface="Wingdings" panose="05000000000000000000" pitchFamily="2" charset="2"/>
              <a:buChar char="ü"/>
            </a:pPr>
            <a:r>
              <a:rPr lang="cs-CZ" sz="2400" cap="all" dirty="0"/>
              <a:t>Rámcový </a:t>
            </a:r>
            <a:r>
              <a:rPr lang="cs-CZ" sz="2400" dirty="0">
                <a:solidFill>
                  <a:srgbClr val="E2001A"/>
                </a:solidFill>
              </a:rPr>
              <a:t>PLÁN VZDĚLÁVÁNÍ</a:t>
            </a:r>
            <a:endParaRPr lang="cs-CZ" sz="2400" dirty="0"/>
          </a:p>
          <a:p>
            <a:pPr marL="342900" indent="-342900"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  <a:buClr>
                <a:srgbClr val="E2001A"/>
              </a:buClr>
              <a:buFont typeface="Wingdings" panose="05000000000000000000" pitchFamily="2" charset="2"/>
              <a:buChar char="ü"/>
            </a:pPr>
            <a:r>
              <a:rPr lang="cs-CZ" sz="2400" dirty="0"/>
              <a:t>Čestné prohlášení k </a:t>
            </a:r>
            <a:r>
              <a:rPr lang="cs-CZ" sz="2400" dirty="0">
                <a:solidFill>
                  <a:srgbClr val="E2001A"/>
                </a:solidFill>
              </a:rPr>
              <a:t>ALOKACI DE MINIMIS </a:t>
            </a:r>
            <a:r>
              <a:rPr lang="cs-CZ" sz="2400" dirty="0"/>
              <a:t>pro MPSV</a:t>
            </a:r>
          </a:p>
          <a:p>
            <a:pPr marL="342900" indent="-342900"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  <a:buClr>
                <a:srgbClr val="E2001A"/>
              </a:buClr>
              <a:buFont typeface="Wingdings" panose="05000000000000000000" pitchFamily="2" charset="2"/>
              <a:buChar char="ü"/>
            </a:pPr>
            <a:r>
              <a:rPr lang="cs-CZ" sz="2400" cap="all" dirty="0">
                <a:solidFill>
                  <a:srgbClr val="E2001A"/>
                </a:solidFill>
              </a:rPr>
              <a:t>Dohoda</a:t>
            </a:r>
            <a:r>
              <a:rPr lang="cs-CZ" sz="2400" dirty="0"/>
              <a:t> o  zapojení firmy do projektu (firma a svaz)</a:t>
            </a:r>
          </a:p>
          <a:p>
            <a:pPr marL="285750" indent="-285750">
              <a:spcBef>
                <a:spcPts val="1200"/>
              </a:spcBef>
              <a:spcAft>
                <a:spcPts val="600"/>
              </a:spcAft>
              <a:buClr>
                <a:srgbClr val="E2001A"/>
              </a:buClr>
              <a:buFont typeface="Arial" panose="020B0604020202020204" pitchFamily="34" charset="0"/>
              <a:buChar char="•"/>
            </a:pP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34972516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47157" y="116632"/>
            <a:ext cx="72728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/>
              <a:t>Kontaktní osoby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899592" y="1628800"/>
            <a:ext cx="3816424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/>
              <a:t>PROJEKTOVÉ ŘÍZENÍ A REALIZACE</a:t>
            </a:r>
          </a:p>
          <a:p>
            <a:endParaRPr lang="cs-CZ" sz="1000" b="1" dirty="0">
              <a:solidFill>
                <a:srgbClr val="FF0000"/>
              </a:solidFill>
            </a:endParaRPr>
          </a:p>
          <a:p>
            <a:r>
              <a:rPr lang="cs-CZ" sz="2000" b="1" dirty="0"/>
              <a:t>Ing. Renata </a:t>
            </a:r>
            <a:r>
              <a:rPr lang="cs-CZ" sz="2000" b="1" dirty="0" err="1"/>
              <a:t>Vrtělová</a:t>
            </a:r>
            <a:endParaRPr lang="cs-CZ" sz="2000" b="1" dirty="0"/>
          </a:p>
          <a:p>
            <a:r>
              <a:rPr lang="cs-CZ" sz="1400" b="1" dirty="0"/>
              <a:t>Projektová manažerka</a:t>
            </a:r>
            <a:r>
              <a:rPr lang="cs-CZ" dirty="0"/>
              <a:t> </a:t>
            </a:r>
            <a:r>
              <a:rPr lang="cs-CZ" b="1" dirty="0"/>
              <a:t>              </a:t>
            </a:r>
            <a:endParaRPr lang="cs-CZ" dirty="0"/>
          </a:p>
          <a:p>
            <a:pPr>
              <a:spcBef>
                <a:spcPts val="1200"/>
              </a:spcBef>
            </a:pPr>
            <a:r>
              <a:rPr lang="cs-CZ" sz="1600" b="1" dirty="0"/>
              <a:t>mob</a:t>
            </a:r>
            <a:r>
              <a:rPr lang="cs-CZ" sz="1600" dirty="0"/>
              <a:t>.     +420 739 456 129</a:t>
            </a:r>
          </a:p>
          <a:p>
            <a:r>
              <a:rPr lang="cs-CZ" sz="1600" b="1" dirty="0"/>
              <a:t>e-mail</a:t>
            </a:r>
            <a:r>
              <a:rPr lang="cs-CZ" sz="1600" dirty="0"/>
              <a:t>   </a:t>
            </a:r>
            <a:r>
              <a:rPr lang="cs-CZ" sz="1600" u="sng" dirty="0">
                <a:hlinkClick r:id="rId2"/>
              </a:rPr>
              <a:t>renata.vrtelova@profima.cz</a:t>
            </a:r>
            <a:r>
              <a:rPr lang="cs-CZ" dirty="0">
                <a:solidFill>
                  <a:srgbClr val="FF0000"/>
                </a:solidFill>
              </a:rPr>
              <a:t>    </a:t>
            </a:r>
          </a:p>
          <a:p>
            <a:r>
              <a:rPr lang="cs-CZ" dirty="0">
                <a:solidFill>
                  <a:srgbClr val="FF0000"/>
                </a:solidFill>
              </a:rPr>
              <a:t> </a:t>
            </a:r>
          </a:p>
          <a:p>
            <a:pPr algn="ctr"/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4644008" y="3068960"/>
            <a:ext cx="3888432" cy="25398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/>
              <a:t>ADMINISTRACE PROJEKTU</a:t>
            </a:r>
          </a:p>
          <a:p>
            <a:endParaRPr lang="cs-CZ" sz="800" b="1" dirty="0">
              <a:solidFill>
                <a:srgbClr val="FF0000"/>
              </a:solidFill>
            </a:endParaRPr>
          </a:p>
          <a:p>
            <a:pPr>
              <a:lnSpc>
                <a:spcPct val="107000"/>
              </a:lnSpc>
            </a:pPr>
            <a:r>
              <a:rPr lang="cs-CZ" sz="2000" b="1" dirty="0"/>
              <a:t>Marie Šivicová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400" b="1" dirty="0"/>
              <a:t>Administrátorka</a:t>
            </a:r>
          </a:p>
          <a:p>
            <a:r>
              <a:rPr lang="cs-CZ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mob</a:t>
            </a:r>
            <a: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+420 739 099 861; </a:t>
            </a:r>
          </a:p>
          <a:p>
            <a:r>
              <a:rPr lang="cs-CZ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e-mail</a:t>
            </a:r>
            <a: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 </a:t>
            </a:r>
            <a:r>
              <a:rPr lang="cs-CZ" sz="16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 action="ppaction://hlinkfile"/>
              </a:rPr>
              <a:t>marie.sivicova@profima.cz</a:t>
            </a:r>
            <a:endParaRPr lang="cs-CZ" sz="1600" u="sng" dirty="0">
              <a:solidFill>
                <a:srgbClr val="0563C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dirty="0">
                <a:solidFill>
                  <a:srgbClr val="FF0000"/>
                </a:solidFill>
              </a:rPr>
              <a:t>   </a:t>
            </a:r>
          </a:p>
          <a:p>
            <a:r>
              <a:rPr lang="cs-CZ" dirty="0">
                <a:solidFill>
                  <a:srgbClr val="FF0000"/>
                </a:solidFill>
              </a:rPr>
              <a:t> </a:t>
            </a:r>
          </a:p>
          <a:p>
            <a:pPr algn="ctr"/>
            <a:endParaRPr lang="cs-CZ" dirty="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3F027F0C-2B4B-43CA-927F-4EAC7A96EABE}"/>
              </a:ext>
            </a:extLst>
          </p:cNvPr>
          <p:cNvSpPr txBox="1"/>
          <p:nvPr/>
        </p:nvSpPr>
        <p:spPr>
          <a:xfrm>
            <a:off x="935188" y="5229200"/>
            <a:ext cx="723721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Přehled </a:t>
            </a:r>
            <a:r>
              <a:rPr lang="cs-CZ" sz="2400" b="1" dirty="0">
                <a:solidFill>
                  <a:srgbClr val="E2001A"/>
                </a:solidFill>
              </a:rPr>
              <a:t>aktuálně nabízených kurzů </a:t>
            </a:r>
            <a:r>
              <a:rPr lang="cs-CZ" sz="2400" dirty="0"/>
              <a:t>najdete na našich webových stránkách: </a:t>
            </a:r>
            <a:r>
              <a:rPr lang="cs-CZ" sz="2400" dirty="0">
                <a:hlinkClick r:id="rId4"/>
              </a:rPr>
              <a:t>https://kurzy.profima.cz/</a:t>
            </a:r>
            <a:endParaRPr lang="cs-CZ" sz="2400" dirty="0">
              <a:solidFill>
                <a:srgbClr val="FF0000"/>
              </a:solidFill>
            </a:endParaRPr>
          </a:p>
          <a:p>
            <a:pPr algn="ct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626072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6F5EC0-49D7-41E1-A81D-FFB5C135C957}"/>
              </a:ext>
            </a:extLst>
          </p:cNvPr>
          <p:cNvSpPr txBox="1">
            <a:spLocks/>
          </p:cNvSpPr>
          <p:nvPr/>
        </p:nvSpPr>
        <p:spPr bwMode="auto">
          <a:xfrm>
            <a:off x="527050" y="2108200"/>
            <a:ext cx="8089900" cy="91122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algn="l" defTabSz="1358697" rtl="0" eaLnBrk="0" fontAlgn="base" hangingPunct="0">
              <a:spcBef>
                <a:spcPct val="0"/>
              </a:spcBef>
              <a:spcAft>
                <a:spcPct val="0"/>
              </a:spcAft>
              <a:defRPr sz="29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/>
              </a:defRPr>
            </a:lvl1pPr>
            <a:lvl2pPr algn="l" defTabSz="1358697" rtl="0" eaLnBrk="0" fontAlgn="base" hangingPunct="0">
              <a:spcBef>
                <a:spcPct val="0"/>
              </a:spcBef>
              <a:spcAft>
                <a:spcPct val="0"/>
              </a:spcAft>
              <a:defRPr sz="2900" b="1">
                <a:solidFill>
                  <a:schemeClr val="tx2"/>
                </a:solidFill>
                <a:latin typeface="Lucida Sans Unicode" pitchFamily="34" charset="0"/>
                <a:ea typeface="MS PGothic" pitchFamily="34" charset="-128"/>
                <a:cs typeface="MS PGothic"/>
              </a:defRPr>
            </a:lvl2pPr>
            <a:lvl3pPr algn="l" defTabSz="1358697" rtl="0" eaLnBrk="0" fontAlgn="base" hangingPunct="0">
              <a:spcBef>
                <a:spcPct val="0"/>
              </a:spcBef>
              <a:spcAft>
                <a:spcPct val="0"/>
              </a:spcAft>
              <a:defRPr sz="2900" b="1">
                <a:solidFill>
                  <a:schemeClr val="tx2"/>
                </a:solidFill>
                <a:latin typeface="Lucida Sans Unicode" pitchFamily="34" charset="0"/>
                <a:ea typeface="MS PGothic" pitchFamily="34" charset="-128"/>
                <a:cs typeface="MS PGothic"/>
              </a:defRPr>
            </a:lvl3pPr>
            <a:lvl4pPr algn="l" defTabSz="1358697" rtl="0" eaLnBrk="0" fontAlgn="base" hangingPunct="0">
              <a:spcBef>
                <a:spcPct val="0"/>
              </a:spcBef>
              <a:spcAft>
                <a:spcPct val="0"/>
              </a:spcAft>
              <a:defRPr sz="2900" b="1">
                <a:solidFill>
                  <a:schemeClr val="tx2"/>
                </a:solidFill>
                <a:latin typeface="Lucida Sans Unicode" pitchFamily="34" charset="0"/>
                <a:ea typeface="MS PGothic" pitchFamily="34" charset="-128"/>
                <a:cs typeface="MS PGothic"/>
              </a:defRPr>
            </a:lvl4pPr>
            <a:lvl5pPr algn="l" defTabSz="1358697" rtl="0" eaLnBrk="0" fontAlgn="base" hangingPunct="0">
              <a:spcBef>
                <a:spcPct val="0"/>
              </a:spcBef>
              <a:spcAft>
                <a:spcPct val="0"/>
              </a:spcAft>
              <a:defRPr sz="2900" b="1">
                <a:solidFill>
                  <a:schemeClr val="tx2"/>
                </a:solidFill>
                <a:latin typeface="Lucida Sans Unicode" pitchFamily="34" charset="0"/>
                <a:ea typeface="MS PGothic" pitchFamily="34" charset="-128"/>
                <a:cs typeface="MS PGothic"/>
              </a:defRPr>
            </a:lvl5pPr>
            <a:lvl6pPr marL="609507" algn="l" defTabSz="1358697" rtl="0" fontAlgn="base">
              <a:spcBef>
                <a:spcPct val="0"/>
              </a:spcBef>
              <a:spcAft>
                <a:spcPct val="0"/>
              </a:spcAft>
              <a:defRPr sz="2900" b="1">
                <a:solidFill>
                  <a:schemeClr val="tx2"/>
                </a:solidFill>
                <a:latin typeface="Lucida Sans Unicode" pitchFamily="34" charset="0"/>
              </a:defRPr>
            </a:lvl6pPr>
            <a:lvl7pPr marL="1219020" algn="l" defTabSz="1358697" rtl="0" fontAlgn="base">
              <a:spcBef>
                <a:spcPct val="0"/>
              </a:spcBef>
              <a:spcAft>
                <a:spcPct val="0"/>
              </a:spcAft>
              <a:defRPr sz="2900" b="1">
                <a:solidFill>
                  <a:schemeClr val="tx2"/>
                </a:solidFill>
                <a:latin typeface="Lucida Sans Unicode" pitchFamily="34" charset="0"/>
              </a:defRPr>
            </a:lvl7pPr>
            <a:lvl8pPr marL="1828528" algn="l" defTabSz="1358697" rtl="0" fontAlgn="base">
              <a:spcBef>
                <a:spcPct val="0"/>
              </a:spcBef>
              <a:spcAft>
                <a:spcPct val="0"/>
              </a:spcAft>
              <a:defRPr sz="2900" b="1">
                <a:solidFill>
                  <a:schemeClr val="tx2"/>
                </a:solidFill>
                <a:latin typeface="Lucida Sans Unicode" pitchFamily="34" charset="0"/>
              </a:defRPr>
            </a:lvl8pPr>
            <a:lvl9pPr marL="2438038" algn="l" defTabSz="1358697" rtl="0" fontAlgn="base">
              <a:spcBef>
                <a:spcPct val="0"/>
              </a:spcBef>
              <a:spcAft>
                <a:spcPct val="0"/>
              </a:spcAft>
              <a:defRPr sz="2900" b="1">
                <a:solidFill>
                  <a:schemeClr val="tx2"/>
                </a:solidFill>
                <a:latin typeface="Lucida Sans Unicode" pitchFamily="34" charset="0"/>
              </a:defRPr>
            </a:lvl9pPr>
          </a:lstStyle>
          <a:p>
            <a:pPr algn="ctr">
              <a:defRPr/>
            </a:pPr>
            <a:r>
              <a:rPr lang="cs-CZ" sz="3200" kern="0" dirty="0">
                <a:solidFill>
                  <a:schemeClr val="tx1"/>
                </a:solidFill>
                <a:cs typeface="Arial" panose="020B0604020202020204" pitchFamily="34" charset="0"/>
              </a:rPr>
              <a:t>Děkujeme a těšíme se na další spolupráci</a:t>
            </a:r>
            <a:endParaRPr lang="en-US" sz="3200" kern="0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pic>
        <p:nvPicPr>
          <p:cNvPr id="9219" name="Obrázek 2">
            <a:extLst>
              <a:ext uri="{FF2B5EF4-FFF2-40B4-BE49-F238E27FC236}">
                <a16:creationId xmlns:a16="http://schemas.microsoft.com/office/drawing/2014/main" id="{41A582D1-0655-498A-A14F-4C703B3AD6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6238" y="3644900"/>
            <a:ext cx="3311525" cy="2317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1_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1" id="{5D213958-B21B-46C4-BEF2-448946D67ABF}" vid="{A51AC496-7934-4FDF-BDBE-8C6321AFD73F}"/>
    </a:ext>
  </a:ext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E658561B78EDE47BD71C01EA6FC6760" ma:contentTypeVersion="7" ma:contentTypeDescription="Vytvoří nový dokument" ma:contentTypeScope="" ma:versionID="c65b51fe557c8edf2bce8187dadd02be">
  <xsd:schema xmlns:xsd="http://www.w3.org/2001/XMLSchema" xmlns:xs="http://www.w3.org/2001/XMLSchema" xmlns:p="http://schemas.microsoft.com/office/2006/metadata/properties" xmlns:ns3="77c45812-fcc8-4f97-989a-4b77beba8368" xmlns:ns4="0ab7a469-5b1b-4931-821e-8444d21b618e" targetNamespace="http://schemas.microsoft.com/office/2006/metadata/properties" ma:root="true" ma:fieldsID="8c7f9ac4969a56471c8717a9038ab05b" ns3:_="" ns4:_="">
    <xsd:import namespace="77c45812-fcc8-4f97-989a-4b77beba8368"/>
    <xsd:import namespace="0ab7a469-5b1b-4931-821e-8444d21b618e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7c45812-fcc8-4f97-989a-4b77beba836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4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ab7a469-5b1b-4931-821e-8444d21b618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01BDCFA-8732-4052-B145-C904754EF53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049799D-3849-4139-9307-D0AACF6BC960}">
  <ds:schemaRefs>
    <ds:schemaRef ds:uri="http://purl.org/dc/elements/1.1/"/>
    <ds:schemaRef ds:uri="http://schemas.microsoft.com/office/2006/metadata/properties"/>
    <ds:schemaRef ds:uri="77c45812-fcc8-4f97-989a-4b77beba8368"/>
    <ds:schemaRef ds:uri="http://www.w3.org/XML/1998/namespace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0ab7a469-5b1b-4931-821e-8444d21b618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CFA0B9A6-79E9-4A9E-87E1-35F46F0332D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7c45812-fcc8-4f97-989a-4b77beba8368"/>
    <ds:schemaRef ds:uri="0ab7a469-5b1b-4931-821e-8444d21b618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4525</TotalTime>
  <Words>457</Words>
  <Application>Microsoft Office PowerPoint</Application>
  <PresentationFormat>Předvádění na obrazovce (4:3)</PresentationFormat>
  <Paragraphs>65</Paragraphs>
  <Slides>9</Slides>
  <Notes>1</Notes>
  <HiddenSlides>0</HiddenSlides>
  <MMClips>0</MMClips>
  <ScaleCrop>false</ScaleCrop>
  <HeadingPairs>
    <vt:vector size="8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6" baseType="lpstr">
      <vt:lpstr>Arial</vt:lpstr>
      <vt:lpstr>Arial Narrow</vt:lpstr>
      <vt:lpstr>Calibri</vt:lpstr>
      <vt:lpstr>Montserrat Light</vt:lpstr>
      <vt:lpstr>Wingdings</vt:lpstr>
      <vt:lpstr>1_Motiv systému Office</vt:lpstr>
      <vt:lpstr>CorelDRAW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Tereza_Jakubu</dc:creator>
  <cp:lastModifiedBy>Lenka Řezáčová</cp:lastModifiedBy>
  <cp:revision>140</cp:revision>
  <cp:lastPrinted>2021-07-20T13:58:33Z</cp:lastPrinted>
  <dcterms:created xsi:type="dcterms:W3CDTF">2019-11-06T14:08:49Z</dcterms:created>
  <dcterms:modified xsi:type="dcterms:W3CDTF">2021-08-03T10:04:32Z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0x0101005E658561B78EDE47BD71C01EA6FC6760</vt:lpwstr>
  </property>
</Properties>
</file>