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4"/>
  </p:notesMasterIdLst>
  <p:handoutMasterIdLst>
    <p:handoutMasterId r:id="rId15"/>
  </p:handoutMasterIdLst>
  <p:sldIdLst>
    <p:sldId id="283" r:id="rId5"/>
    <p:sldId id="295" r:id="rId6"/>
    <p:sldId id="274" r:id="rId7"/>
    <p:sldId id="294" r:id="rId8"/>
    <p:sldId id="292" r:id="rId9"/>
    <p:sldId id="288" r:id="rId10"/>
    <p:sldId id="293" r:id="rId11"/>
    <p:sldId id="275" r:id="rId12"/>
    <p:sldId id="282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7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97DF3-B388-42D0-9DEC-C279F81641A8}" type="datetimeFigureOut">
              <a:rPr lang="cs-CZ" smtClean="0"/>
              <a:t>03.08.2021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E0506-F850-4EB5-812A-BD5BAF6CF9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415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A63E5-0F82-4571-B527-9B97588AA352}" type="datetimeFigureOut">
              <a:rPr lang="cs-CZ" smtClean="0"/>
              <a:t>03.08.2021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95BA0-DC7E-4EA9-8187-976584FC18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35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6747C31-498D-4D77-8E41-5CABA31EA7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205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718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232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95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67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39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1125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3BD4F3-4595-4CA3-95F9-29A1C5626C28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305A8049-0E4F-4319-A13B-1FC02C264A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49" tIns="46525" rIns="93049" bIns="4652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831C9E-A5BA-4802-B2FA-382A3545940F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1ED4103B-771C-4EC5-8346-64E991A17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40F3F89-BD03-4686-8321-CB81504FF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6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>
            <a:extLst>
              <a:ext uri="{FF2B5EF4-FFF2-40B4-BE49-F238E27FC236}">
                <a16:creationId xmlns:a16="http://schemas.microsoft.com/office/drawing/2014/main" id="{E8CB5F0A-F9B0-468E-8F74-8883D085E612}"/>
              </a:ext>
            </a:extLst>
          </p:cNvPr>
          <p:cNvSpPr/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ctr" eaLnBrk="1" hangingPunct="1">
              <a:defRPr/>
            </a:pPr>
            <a:endParaRPr lang="cs-CZ" sz="1200">
              <a:solidFill>
                <a:srgbClr val="008200"/>
              </a:solidFill>
            </a:endParaRPr>
          </a:p>
        </p:txBody>
      </p:sp>
      <p:pic>
        <p:nvPicPr>
          <p:cNvPr id="3" name="Obrázek 13">
            <a:extLst>
              <a:ext uri="{FF2B5EF4-FFF2-40B4-BE49-F238E27FC236}">
                <a16:creationId xmlns:a16="http://schemas.microsoft.com/office/drawing/2014/main" id="{3FD9342D-D34A-423C-8AE2-70F5804E89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5876925"/>
            <a:ext cx="2968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14">
            <a:extLst>
              <a:ext uri="{FF2B5EF4-FFF2-40B4-BE49-F238E27FC236}">
                <a16:creationId xmlns:a16="http://schemas.microsoft.com/office/drawing/2014/main" id="{E53DF637-8443-4E2E-95D4-635430EF7A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25425"/>
            <a:ext cx="1077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24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E8144186-8F98-40B1-B2E6-D1F4A6157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E21FD-7340-4C4C-94DC-C4199245DEE1}" type="datetimeFigureOut">
              <a:rPr lang="cs-CZ"/>
              <a:pPr>
                <a:defRPr/>
              </a:pPr>
              <a:t>03.08.2021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ECAA5538-E4F6-4688-8C66-DFF7E434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95B2FEA2-7B00-4302-B9CF-5F257744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0ECAA-08CE-4386-A41C-D2A817E83C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9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81CE28-4122-43E9-9397-DC08F1DC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A65B-2377-4E1C-AD79-808BDD3D21B7}" type="datetimeFigureOut">
              <a:rPr lang="cs-CZ"/>
              <a:pPr>
                <a:defRPr/>
              </a:pPr>
              <a:t>03.08.2021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9C384-AF6D-4FE8-9FED-27D4EE182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C33D7-04DD-40E9-9837-7E6E6E143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0133D-B146-4731-A93F-09C8684AA4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190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74A6D10C-87E1-4756-A58E-E279F41EECF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19" y="188641"/>
            <a:ext cx="8533503" cy="7691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85457ED-2242-4099-A591-4966F8E18E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1"/>
            <a:ext cx="1705666" cy="5337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90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5C9423FF-C22F-42B9-8645-4BFD9EF58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9550" y="-188913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56A8F668-3B94-4C54-80ED-683A8F51C5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93F5F3-E324-4BC1-9FEE-0CCFC8192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331124-3EF9-48EA-87EB-74A31623373D}" type="datetimeFigureOut">
              <a:rPr lang="cs-CZ"/>
              <a:pPr>
                <a:defRPr/>
              </a:pPr>
              <a:t>03.08.2021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24B535-FF3D-4E01-A37D-4826A73CD1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EAAD98-477E-492F-B275-BB2E836BE7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3FB13E-EC58-4D94-819D-8D47B5B9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Obdélník 11">
            <a:extLst>
              <a:ext uri="{FF2B5EF4-FFF2-40B4-BE49-F238E27FC236}">
                <a16:creationId xmlns:a16="http://schemas.microsoft.com/office/drawing/2014/main" id="{542CFDC2-0116-465B-B365-90FE4B9793D8}"/>
              </a:ext>
            </a:extLst>
          </p:cNvPr>
          <p:cNvSpPr/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b"/>
          <a:lstStyle/>
          <a:p>
            <a:pPr algn="ctr" eaLnBrk="1" hangingPunct="1">
              <a:defRPr/>
            </a:pPr>
            <a:endParaRPr lang="cs-CZ" sz="1200">
              <a:solidFill>
                <a:srgbClr val="008200"/>
              </a:solidFill>
            </a:endParaRPr>
          </a:p>
        </p:txBody>
      </p:sp>
      <p:pic>
        <p:nvPicPr>
          <p:cNvPr id="1032" name="Obrázek 10">
            <a:extLst>
              <a:ext uri="{FF2B5EF4-FFF2-40B4-BE49-F238E27FC236}">
                <a16:creationId xmlns:a16="http://schemas.microsoft.com/office/drawing/2014/main" id="{A92E3DFB-4D54-4A21-A4A2-DB7904DB53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5876925"/>
            <a:ext cx="29686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1">
            <a:extLst>
              <a:ext uri="{FF2B5EF4-FFF2-40B4-BE49-F238E27FC236}">
                <a16:creationId xmlns:a16="http://schemas.microsoft.com/office/drawing/2014/main" id="{E1B66626-F968-41BB-BE62-373895D6ED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225425"/>
            <a:ext cx="1077913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17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Montserrat Light" panose="00000400000000000000" pitchFamily="50" charset="-18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Montserrat Light" panose="00000400000000000000" pitchFamily="50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Montserrat Light" panose="00000400000000000000" pitchFamily="50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Montserrat Light" panose="00000400000000000000" pitchFamily="50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Montserrat Light" panose="00000400000000000000" pitchFamily="50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Montserrat Light" panose="00000400000000000000" pitchFamily="50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Montserrat Light" panose="00000400000000000000" pitchFamily="50" charset="-18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Light" panose="00000400000000000000" pitchFamily="50" charset="-18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Montserrat Light" panose="00000400000000000000" pitchFamily="50" charset="-18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Montserrat Light" panose="00000400000000000000" pitchFamily="50" charset="-18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\\profima1.profima.local\Storage2\01%20PROJEKTY\PO%202014-2020\OPZ%20110\STAVA&#344;I\14%20Setk&#225;n&#237;%20se%20&#269;leny%20-%20SLO&#381;KA\Dal&#353;&#237;%20podklady\marie.sivicova@profima.cz%20" TargetMode="External"/><Relationship Id="rId2" Type="http://schemas.openxmlformats.org/officeDocument/2006/relationships/hyperlink" Target="mailto:renata.vrtelova@profima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kurzy.profima.cz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5">
            <a:extLst>
              <a:ext uri="{FF2B5EF4-FFF2-40B4-BE49-F238E27FC236}">
                <a16:creationId xmlns:a16="http://schemas.microsoft.com/office/drawing/2014/main" id="{89AA868A-8D78-4CDA-AF18-AA2C8CB96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" y="-4982"/>
            <a:ext cx="9151938" cy="68564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ontserrat Light" panose="00000400000000000000" pitchFamily="50" charset="-1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ontserrat Light" panose="00000400000000000000" pitchFamily="50" charset="-1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 panose="00000400000000000000" pitchFamily="50" charset="-1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1400">
              <a:latin typeface="Arial Narrow" panose="020B0606020202030204" pitchFamily="34" charset="0"/>
            </a:endParaRPr>
          </a:p>
        </p:txBody>
      </p:sp>
      <p:sp>
        <p:nvSpPr>
          <p:cNvPr id="5123" name="Rectangle 35">
            <a:extLst>
              <a:ext uri="{FF2B5EF4-FFF2-40B4-BE49-F238E27FC236}">
                <a16:creationId xmlns:a16="http://schemas.microsoft.com/office/drawing/2014/main" id="{5CC31805-3B1C-4319-8360-20F2233E9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Montserrat Light" panose="00000400000000000000" pitchFamily="50" charset="-1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Montserrat Light" panose="00000400000000000000" pitchFamily="50" charset="-1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Montserrat Light" panose="00000400000000000000" pitchFamily="50" charset="-1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Montserrat Light" panose="00000400000000000000" pitchFamily="50" charset="-1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5124" name="Object 36">
            <a:extLst>
              <a:ext uri="{FF2B5EF4-FFF2-40B4-BE49-F238E27FC236}">
                <a16:creationId xmlns:a16="http://schemas.microsoft.com/office/drawing/2014/main" id="{5D0230CE-5DDD-4B53-A39C-32E92554E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7238" y="3424238"/>
          <a:ext cx="9525" cy="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3" imgW="10725150" imgH="1114425" progId="CorelDraw.Graphic.9">
                  <p:embed/>
                </p:oleObj>
              </mc:Choice>
              <mc:Fallback>
                <p:oleObj name="CorelDRAW" r:id="rId3" imgW="10725150" imgH="1114425" progId="CorelDraw.Graphic.9">
                  <p:embed/>
                  <p:pic>
                    <p:nvPicPr>
                      <p:cNvPr id="5124" name="Object 36">
                        <a:extLst>
                          <a:ext uri="{FF2B5EF4-FFF2-40B4-BE49-F238E27FC236}">
                            <a16:creationId xmlns:a16="http://schemas.microsoft.com/office/drawing/2014/main" id="{5D0230CE-5DDD-4B53-A39C-32E92554EC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3424238"/>
                        <a:ext cx="9525" cy="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7">
            <a:extLst>
              <a:ext uri="{FF2B5EF4-FFF2-40B4-BE49-F238E27FC236}">
                <a16:creationId xmlns:a16="http://schemas.microsoft.com/office/drawing/2014/main" id="{F47D2FC4-423A-4033-BD17-3B48F4E2FF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67238" y="3424238"/>
          <a:ext cx="9525" cy="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5" imgW="10725150" imgH="1114425" progId="CorelDraw.Graphic.9">
                  <p:embed/>
                </p:oleObj>
              </mc:Choice>
              <mc:Fallback>
                <p:oleObj name="CorelDRAW" r:id="rId5" imgW="10725150" imgH="1114425" progId="CorelDraw.Graphic.9">
                  <p:embed/>
                  <p:pic>
                    <p:nvPicPr>
                      <p:cNvPr id="5125" name="Object 37">
                        <a:extLst>
                          <a:ext uri="{FF2B5EF4-FFF2-40B4-BE49-F238E27FC236}">
                            <a16:creationId xmlns:a16="http://schemas.microsoft.com/office/drawing/2014/main" id="{F47D2FC4-423A-4033-BD17-3B48F4E2FF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238" y="3424238"/>
                        <a:ext cx="9525" cy="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9">
            <a:extLst>
              <a:ext uri="{FF2B5EF4-FFF2-40B4-BE49-F238E27FC236}">
                <a16:creationId xmlns:a16="http://schemas.microsoft.com/office/drawing/2014/main" id="{E8001DE7-4EDB-4CFE-B665-47832EBA3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66" y="859384"/>
            <a:ext cx="78867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cs-CZ" sz="4800" b="1" kern="0" dirty="0">
                <a:solidFill>
                  <a:srgbClr val="E2001A"/>
                </a:solidFill>
                <a:latin typeface="+mj-lt"/>
                <a:cs typeface="Arial" panose="020B0604020202020204" pitchFamily="34" charset="0"/>
              </a:rPr>
              <a:t>„STAVÍME </a:t>
            </a:r>
          </a:p>
          <a:p>
            <a:pPr algn="ctr"/>
            <a:r>
              <a:rPr lang="cs-CZ" sz="4800" b="1" kern="0" dirty="0">
                <a:solidFill>
                  <a:srgbClr val="E2001A"/>
                </a:solidFill>
                <a:latin typeface="+mj-lt"/>
                <a:cs typeface="Arial" panose="020B0604020202020204" pitchFamily="34" charset="0"/>
              </a:rPr>
              <a:t>NA VĚDOMOSTECH‟</a:t>
            </a:r>
            <a:endParaRPr lang="en-US" sz="4800" b="1" kern="0" dirty="0">
              <a:solidFill>
                <a:srgbClr val="E2001A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128" name="Obrázek 8">
            <a:extLst>
              <a:ext uri="{FF2B5EF4-FFF2-40B4-BE49-F238E27FC236}">
                <a16:creationId xmlns:a16="http://schemas.microsoft.com/office/drawing/2014/main" id="{C03F6C01-5E3B-42AF-A8E2-6DC30C31E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64" y="50800"/>
            <a:ext cx="3097213" cy="738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Obrázek 9">
            <a:extLst>
              <a:ext uri="{FF2B5EF4-FFF2-40B4-BE49-F238E27FC236}">
                <a16:creationId xmlns:a16="http://schemas.microsoft.com/office/drawing/2014/main" id="{71FF0185-C22D-401B-BF24-24542B43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0350"/>
            <a:ext cx="17335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340C73F-7609-4C7A-8E99-965925355FCB}"/>
              </a:ext>
            </a:extLst>
          </p:cNvPr>
          <p:cNvSpPr txBox="1">
            <a:spLocks/>
          </p:cNvSpPr>
          <p:nvPr/>
        </p:nvSpPr>
        <p:spPr bwMode="auto">
          <a:xfrm>
            <a:off x="2976837" y="3002528"/>
            <a:ext cx="5491495" cy="316277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2pPr>
            <a:lvl3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3pPr>
            <a:lvl4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4pPr>
            <a:lvl5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5pPr>
            <a:lvl6pPr marL="609507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1219020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82852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243803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cs-CZ" sz="3600" kern="0" dirty="0">
                <a:solidFill>
                  <a:schemeClr val="tx1"/>
                </a:solidFill>
                <a:cs typeface="Arial" panose="020B0604020202020204" pitchFamily="34" charset="0"/>
              </a:rPr>
              <a:t>vzdělávání zaměstnanců členů </a:t>
            </a:r>
          </a:p>
          <a:p>
            <a:pPr algn="ctr">
              <a:lnSpc>
                <a:spcPct val="140000"/>
              </a:lnSpc>
            </a:pPr>
            <a:r>
              <a:rPr lang="cs-CZ" sz="4000" kern="0" dirty="0">
                <a:solidFill>
                  <a:srgbClr val="E2001A"/>
                </a:solidFill>
                <a:cs typeface="Arial" panose="020B0604020202020204" pitchFamily="34" charset="0"/>
              </a:rPr>
              <a:t>Svazu podnikatelů ve stavebnictví v ČR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A9097-7F34-43E1-87F5-0CC4275F728A}"/>
              </a:ext>
            </a:extLst>
          </p:cNvPr>
          <p:cNvSpPr txBox="1">
            <a:spLocks/>
          </p:cNvSpPr>
          <p:nvPr/>
        </p:nvSpPr>
        <p:spPr bwMode="auto">
          <a:xfrm>
            <a:off x="503548" y="1196752"/>
            <a:ext cx="7884876" cy="2304256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2pPr>
            <a:lvl3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3pPr>
            <a:lvl4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4pPr>
            <a:lvl5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5pPr>
            <a:lvl6pPr marL="609507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1219020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82852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243803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pPr algn="ctr"/>
            <a:r>
              <a:rPr lang="cs-CZ" sz="3000" b="0" kern="0" dirty="0">
                <a:solidFill>
                  <a:schemeClr val="tx1"/>
                </a:solidFill>
                <a:cs typeface="Arial" panose="020B0604020202020204" pitchFamily="34" charset="0"/>
              </a:rPr>
              <a:t>Datum zahájení a ukončení projektu:</a:t>
            </a:r>
          </a:p>
          <a:p>
            <a:pPr algn="ctr"/>
            <a:endParaRPr lang="cs-CZ" sz="3000" b="0" kern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cs-CZ" sz="3000" kern="0" dirty="0">
                <a:solidFill>
                  <a:schemeClr val="tx1"/>
                </a:solidFill>
                <a:cs typeface="Arial" panose="020B0604020202020204" pitchFamily="34" charset="0"/>
              </a:rPr>
              <a:t>1. 5. 2019 – 30. 4. 2022</a:t>
            </a:r>
          </a:p>
          <a:p>
            <a:pPr algn="ctr"/>
            <a:r>
              <a:rPr lang="cs-CZ" sz="3000" kern="0" dirty="0">
                <a:solidFill>
                  <a:srgbClr val="C00000"/>
                </a:solidFill>
                <a:cs typeface="Arial" panose="020B0604020202020204" pitchFamily="34" charset="0"/>
              </a:rPr>
              <a:t>Prodloužení  do 03/2023</a:t>
            </a:r>
            <a:endParaRPr lang="en-US" sz="20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68C74EF5-1D93-4B59-85F2-606EA2E0F9B1}"/>
              </a:ext>
            </a:extLst>
          </p:cNvPr>
          <p:cNvSpPr/>
          <p:nvPr/>
        </p:nvSpPr>
        <p:spPr>
          <a:xfrm>
            <a:off x="1691680" y="386104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Clr>
                <a:srgbClr val="00B0F0"/>
              </a:buClr>
            </a:pPr>
            <a:r>
              <a:rPr lang="cs-CZ" sz="2000" b="1" dirty="0">
                <a:solidFill>
                  <a:srgbClr val="C00000"/>
                </a:solidFill>
              </a:rPr>
              <a:t>Postup zapojení firem do projektu  </a:t>
            </a:r>
            <a:endParaRPr lang="cs-CZ" sz="2000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sz="2000" b="1" cap="all" dirty="0"/>
              <a:t>Předběžný</a:t>
            </a:r>
            <a:r>
              <a:rPr lang="cs-CZ" sz="2000" b="1" dirty="0"/>
              <a:t> plán vzdělávání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sz="2000" b="1" dirty="0"/>
              <a:t>Čestné prohlášení k ALOKACI DE MINIMIS pro MPSV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sz="2000" b="1" cap="all" dirty="0"/>
              <a:t>Dohoda</a:t>
            </a:r>
            <a:r>
              <a:rPr lang="cs-CZ" sz="2000" b="1" dirty="0"/>
              <a:t> o  zapojení firmy do projektu (firma a svaz)</a:t>
            </a:r>
          </a:p>
        </p:txBody>
      </p:sp>
    </p:spTree>
    <p:extLst>
      <p:ext uri="{BB962C8B-B14F-4D97-AF65-F5344CB8AC3E}">
        <p14:creationId xmlns:p14="http://schemas.microsoft.com/office/powerpoint/2010/main" val="129978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124744"/>
            <a:ext cx="71287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600" b="1" dirty="0"/>
              <a:t>Výhody pro členské firmy zapojené do projektu</a:t>
            </a:r>
            <a:endParaRPr lang="cs-CZ" sz="2600" dirty="0"/>
          </a:p>
        </p:txBody>
      </p:sp>
      <p:sp>
        <p:nvSpPr>
          <p:cNvPr id="4" name="Obdélník 3"/>
          <p:cNvSpPr/>
          <p:nvPr/>
        </p:nvSpPr>
        <p:spPr>
          <a:xfrm>
            <a:off x="791580" y="1916832"/>
            <a:ext cx="7740860" cy="4279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cs-CZ" sz="2400" cap="all" dirty="0">
                <a:solidFill>
                  <a:srgbClr val="E2001A"/>
                </a:solidFill>
              </a:rPr>
              <a:t>Firma není </a:t>
            </a:r>
            <a:r>
              <a:rPr lang="cs-CZ" sz="2400" cap="all">
                <a:solidFill>
                  <a:srgbClr val="E2001A"/>
                </a:solidFill>
              </a:rPr>
              <a:t>zatížena administrací</a:t>
            </a:r>
            <a:r>
              <a:rPr lang="cs-CZ" sz="2400">
                <a:solidFill>
                  <a:srgbClr val="E2001A"/>
                </a:solidFill>
              </a:rPr>
              <a:t> </a:t>
            </a:r>
            <a:endParaRPr lang="cs-CZ" sz="2400" dirty="0">
              <a:solidFill>
                <a:srgbClr val="E2001A"/>
              </a:solidFill>
            </a:endParaRPr>
          </a:p>
          <a:p>
            <a:pPr lvl="0">
              <a:lnSpc>
                <a:spcPct val="130000"/>
              </a:lnSpc>
            </a:pPr>
            <a:r>
              <a:rPr lang="cs-CZ" sz="2400" dirty="0"/>
              <a:t>Veškerou administraci (komunikace, příprava a kompletace dokumentů) zabezpečuje dodavatel projektového řízení a vzdělávání </a:t>
            </a:r>
          </a:p>
          <a:p>
            <a:pPr marL="285750" lvl="0" indent="-285750">
              <a:lnSpc>
                <a:spcPct val="130000"/>
              </a:lnSpc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cs-CZ" sz="2400" cap="all" dirty="0">
                <a:solidFill>
                  <a:srgbClr val="E2001A"/>
                </a:solidFill>
              </a:rPr>
              <a:t>Firma má podporu dodavatele v organizaci kurzů </a:t>
            </a:r>
          </a:p>
          <a:p>
            <a:pPr>
              <a:lnSpc>
                <a:spcPct val="130000"/>
              </a:lnSpc>
            </a:pPr>
            <a:r>
              <a:rPr lang="cs-CZ" sz="2400" dirty="0"/>
              <a:t>Výběr a komunikace s lektory, pozvánky pro účastníky, školicí materiály atd. zabezpečuje dodavatel projektového řízení a vzdělávání. </a:t>
            </a:r>
          </a:p>
        </p:txBody>
      </p:sp>
    </p:spTree>
    <p:extLst>
      <p:ext uri="{BB962C8B-B14F-4D97-AF65-F5344CB8AC3E}">
        <p14:creationId xmlns:p14="http://schemas.microsoft.com/office/powerpoint/2010/main" val="279786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9562" y="1124744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/>
              <a:t>Výhody pro členské firmy zapojené do projektu</a:t>
            </a:r>
            <a:endParaRPr lang="cs-CZ" sz="2600" dirty="0"/>
          </a:p>
        </p:txBody>
      </p:sp>
      <p:sp>
        <p:nvSpPr>
          <p:cNvPr id="4" name="Obdélník 3"/>
          <p:cNvSpPr/>
          <p:nvPr/>
        </p:nvSpPr>
        <p:spPr>
          <a:xfrm>
            <a:off x="575556" y="1844824"/>
            <a:ext cx="7740860" cy="5045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FIRMA vybírá z široké nabídky témat </a:t>
            </a:r>
            <a:r>
              <a:rPr lang="cs-CZ" sz="2400" dirty="0"/>
              <a:t>vzdělávacích kurzů z různých oblastí – přes 400 témat</a:t>
            </a:r>
          </a:p>
          <a:p>
            <a:pPr marL="285750" lvl="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Firma dostává aktualizované - měsíční nabídky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kurzů.</a:t>
            </a:r>
            <a:r>
              <a:rPr lang="cs-CZ" sz="2400" dirty="0"/>
              <a:t> Nabídka se průběžně přizpůsobuje požadavkům firem.</a:t>
            </a:r>
          </a:p>
          <a:p>
            <a:pPr marL="28575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Firma má možnost dlouhodobého systematického vzdělávání </a:t>
            </a:r>
            <a:endParaRPr lang="cs-CZ" sz="2400" dirty="0"/>
          </a:p>
          <a:p>
            <a:pPr marL="28575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Dotace umožňuje </a:t>
            </a:r>
            <a:r>
              <a:rPr lang="cs-CZ" sz="2400" dirty="0">
                <a:solidFill>
                  <a:srgbClr val="E2001A"/>
                </a:solidFill>
              </a:rPr>
              <a:t>dlouhodobé pokrytí </a:t>
            </a:r>
            <a:r>
              <a:rPr lang="cs-CZ" sz="2400" dirty="0"/>
              <a:t>vzdělávacích potřeb bez nároku na vlastní rozpočet firmy (do 03/2023)</a:t>
            </a:r>
            <a:endParaRPr lang="en-US" sz="2400" dirty="0"/>
          </a:p>
          <a:p>
            <a:pPr marL="285750" lvl="0" indent="-285750">
              <a:lnSpc>
                <a:spcPct val="13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46994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47097" y="1196752"/>
            <a:ext cx="763284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/>
              <a:t>Výhody pro členské firmy zapojené do projektu</a:t>
            </a:r>
            <a:endParaRPr lang="cs-CZ" sz="2600" dirty="0"/>
          </a:p>
        </p:txBody>
      </p:sp>
      <p:sp>
        <p:nvSpPr>
          <p:cNvPr id="4" name="Obdélník 3"/>
          <p:cNvSpPr/>
          <p:nvPr/>
        </p:nvSpPr>
        <p:spPr>
          <a:xfrm>
            <a:off x="731632" y="1916832"/>
            <a:ext cx="7992888" cy="4317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Firma může vzdělávat všechny zaměstnance </a:t>
            </a:r>
            <a:r>
              <a:rPr lang="cs-CZ" sz="2400" dirty="0"/>
              <a:t>bez ohledu na jejich pracovní zařazení</a:t>
            </a:r>
          </a:p>
          <a:p>
            <a:pPr marL="28575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Firma může žádat úpravu obsahu kurzu</a:t>
            </a:r>
            <a:r>
              <a:rPr lang="cs-CZ" sz="2400" dirty="0"/>
              <a:t>. Vzdělávací kurzy jsou při počtu 10 -12 osob </a:t>
            </a:r>
            <a:r>
              <a:rPr lang="cs-CZ" sz="2400" dirty="0">
                <a:solidFill>
                  <a:srgbClr val="E2001A"/>
                </a:solidFill>
              </a:rPr>
              <a:t>tzv. na míru</a:t>
            </a:r>
            <a:r>
              <a:rPr lang="cs-CZ" sz="2400" dirty="0"/>
              <a:t>.</a:t>
            </a:r>
          </a:p>
          <a:p>
            <a:pPr marL="285750" indent="-285750">
              <a:lnSpc>
                <a:spcPct val="13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cs-CZ" sz="2400" dirty="0"/>
              <a:t>Vzdělávací kurzy lze realizovat</a:t>
            </a:r>
            <a:r>
              <a:rPr lang="cs-CZ" sz="2400" dirty="0">
                <a:solidFill>
                  <a:srgbClr val="E2001A"/>
                </a:solidFill>
              </a:rPr>
              <a:t> – mimo hl. město Prahu:</a:t>
            </a: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E2001A"/>
                </a:solidFill>
              </a:rPr>
              <a:t>ve svých prostorách </a:t>
            </a:r>
            <a:r>
              <a:rPr lang="cs-CZ" sz="2400" dirty="0"/>
              <a:t>- ve firmě </a:t>
            </a: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400" dirty="0"/>
              <a:t>v plně vybavených školících </a:t>
            </a:r>
            <a:r>
              <a:rPr lang="cs-CZ" sz="2400" dirty="0">
                <a:solidFill>
                  <a:srgbClr val="E2001A"/>
                </a:solidFill>
              </a:rPr>
              <a:t>prostorách dodavatele</a:t>
            </a:r>
          </a:p>
          <a:p>
            <a:pPr marL="800100" lvl="1" indent="-342900">
              <a:lnSpc>
                <a:spcPct val="130000"/>
              </a:lnSpc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E2001A"/>
                </a:solidFill>
              </a:rPr>
              <a:t>online </a:t>
            </a:r>
            <a:r>
              <a:rPr lang="cs-CZ" sz="2400" dirty="0"/>
              <a:t>(Microsoft TEAMS)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80429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4CCC4EA-F00D-43D9-9934-DE9B985A296F}"/>
              </a:ext>
            </a:extLst>
          </p:cNvPr>
          <p:cNvSpPr txBox="1"/>
          <p:nvPr/>
        </p:nvSpPr>
        <p:spPr>
          <a:xfrm>
            <a:off x="611560" y="908720"/>
            <a:ext cx="8208912" cy="534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/>
              <a:t>Témata vzdělávání</a:t>
            </a:r>
          </a:p>
          <a:p>
            <a:pPr>
              <a:lnSpc>
                <a:spcPct val="130000"/>
              </a:lnSpc>
              <a:spcBef>
                <a:spcPts val="1800"/>
              </a:spcBef>
            </a:pPr>
            <a:r>
              <a:rPr lang="cs-CZ" sz="2400" dirty="0"/>
              <a:t>Okolo 300 – 400 témat z oblastí: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Měkké a manažerské kurzy  </a:t>
            </a:r>
            <a:r>
              <a:rPr lang="cs-CZ" sz="2400" dirty="0"/>
              <a:t>(management, marketing, vedení lidí, osobní rozvoj, kvalita, efektivita procesů, výroba, obchod, nákup, projektové řízení,...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Ekonomické, právní a účetní kurzy </a:t>
            </a:r>
            <a:endParaRPr lang="cs-CZ" sz="2400" dirty="0"/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IT kurzy </a:t>
            </a:r>
            <a:r>
              <a:rPr lang="cs-CZ" sz="2400" dirty="0"/>
              <a:t>(MS </a:t>
            </a:r>
            <a:r>
              <a:rPr lang="cs-CZ" sz="2400" dirty="0" err="1"/>
              <a:t>Word,MS</a:t>
            </a:r>
            <a:r>
              <a:rPr lang="cs-CZ" sz="2400" dirty="0"/>
              <a:t> EXCEL,..)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Jazykové kurzy </a:t>
            </a:r>
            <a:r>
              <a:rPr lang="cs-CZ" sz="2400" dirty="0"/>
              <a:t>(dle konkrétních požadavků)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E2001A"/>
                </a:solidFill>
              </a:rPr>
              <a:t>Technické a odborné kurzy </a:t>
            </a:r>
            <a:r>
              <a:rPr lang="cs-CZ" sz="2400" dirty="0"/>
              <a:t>(vazačské, svářečské, lešenářské kurzy, dle konkrétních požadavků)</a:t>
            </a:r>
          </a:p>
          <a:p>
            <a:pPr>
              <a:lnSpc>
                <a:spcPct val="130000"/>
              </a:lnSpc>
              <a:spcBef>
                <a:spcPts val="1800"/>
              </a:spcBef>
            </a:pPr>
            <a:r>
              <a:rPr lang="cs-CZ" sz="2400" i="1" dirty="0"/>
              <a:t>Témata lze rozšířit i o další,  dle požadavků jednotlivých firem</a:t>
            </a:r>
          </a:p>
        </p:txBody>
      </p:sp>
    </p:spTree>
    <p:extLst>
      <p:ext uri="{BB962C8B-B14F-4D97-AF65-F5344CB8AC3E}">
        <p14:creationId xmlns:p14="http://schemas.microsoft.com/office/powerpoint/2010/main" val="56989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68C74EF5-1D93-4B59-85F2-606EA2E0F9B1}"/>
              </a:ext>
            </a:extLst>
          </p:cNvPr>
          <p:cNvSpPr/>
          <p:nvPr/>
        </p:nvSpPr>
        <p:spPr>
          <a:xfrm>
            <a:off x="899592" y="1268760"/>
            <a:ext cx="7056784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Clr>
                <a:srgbClr val="00B0F0"/>
              </a:buClr>
            </a:pPr>
            <a:r>
              <a:rPr lang="cs-CZ" sz="2400" b="1" dirty="0">
                <a:solidFill>
                  <a:srgbClr val="E2001A"/>
                </a:solidFill>
              </a:rPr>
              <a:t>Postup zapojení firem do projektu </a:t>
            </a:r>
          </a:p>
          <a:p>
            <a:pPr>
              <a:buClr>
                <a:srgbClr val="00B0F0"/>
              </a:buClr>
            </a:pPr>
            <a:r>
              <a:rPr lang="cs-CZ" sz="2400" b="1" dirty="0">
                <a:solidFill>
                  <a:srgbClr val="E2001A"/>
                </a:solidFill>
              </a:rPr>
              <a:t> </a:t>
            </a:r>
            <a:endParaRPr lang="cs-CZ" sz="2400" dirty="0">
              <a:solidFill>
                <a:srgbClr val="E2001A"/>
              </a:solidFill>
            </a:endParaRP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E2001A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E2001A"/>
                </a:solidFill>
              </a:rPr>
              <a:t>Členství</a:t>
            </a:r>
            <a:r>
              <a:rPr lang="cs-CZ" sz="2400" dirty="0"/>
              <a:t> ve Svazu podnikatelů ve stavebnictví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E2001A"/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rgbClr val="E2001A"/>
                </a:solidFill>
              </a:rPr>
              <a:t>Zaměstnanecký vztah </a:t>
            </a:r>
            <a:r>
              <a:rPr lang="cs-CZ" sz="2400" dirty="0"/>
              <a:t>účastníků kurzů a firmy (úvazek, DPČ)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E2001A"/>
              </a:buClr>
              <a:buFont typeface="Wingdings" panose="05000000000000000000" pitchFamily="2" charset="2"/>
              <a:buChar char="ü"/>
            </a:pPr>
            <a:r>
              <a:rPr lang="cs-CZ" sz="2400" cap="all" dirty="0"/>
              <a:t>Rámcový </a:t>
            </a:r>
            <a:r>
              <a:rPr lang="cs-CZ" sz="2400" dirty="0">
                <a:solidFill>
                  <a:srgbClr val="E2001A"/>
                </a:solidFill>
              </a:rPr>
              <a:t>PLÁN VZDĚLÁVÁNÍ</a:t>
            </a:r>
            <a:endParaRPr lang="cs-CZ" sz="2400" dirty="0"/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E2001A"/>
              </a:buClr>
              <a:buFont typeface="Wingdings" panose="05000000000000000000" pitchFamily="2" charset="2"/>
              <a:buChar char="ü"/>
            </a:pPr>
            <a:r>
              <a:rPr lang="cs-CZ" sz="2400" dirty="0"/>
              <a:t>Čestné prohlášení k </a:t>
            </a:r>
            <a:r>
              <a:rPr lang="cs-CZ" sz="2400" dirty="0">
                <a:solidFill>
                  <a:srgbClr val="E2001A"/>
                </a:solidFill>
              </a:rPr>
              <a:t>ALOKACI DE MINIMIS </a:t>
            </a:r>
            <a:r>
              <a:rPr lang="cs-CZ" sz="2400" dirty="0"/>
              <a:t>pro MPSV</a:t>
            </a:r>
          </a:p>
          <a:p>
            <a:pPr marL="342900" indent="-3429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E2001A"/>
              </a:buClr>
              <a:buFont typeface="Wingdings" panose="05000000000000000000" pitchFamily="2" charset="2"/>
              <a:buChar char="ü"/>
            </a:pPr>
            <a:r>
              <a:rPr lang="cs-CZ" sz="2400" cap="all" dirty="0">
                <a:solidFill>
                  <a:srgbClr val="E2001A"/>
                </a:solidFill>
              </a:rPr>
              <a:t>Dohoda</a:t>
            </a:r>
            <a:r>
              <a:rPr lang="cs-CZ" sz="2400" dirty="0"/>
              <a:t> o  zapojení firmy do projektu (firma a svaz)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Clr>
                <a:srgbClr val="E2001A"/>
              </a:buClr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9725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7157" y="116632"/>
            <a:ext cx="7272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Kontaktní osoby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9592" y="1628800"/>
            <a:ext cx="381642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PROJEKTOVÉ ŘÍZENÍ A REALIZACE</a:t>
            </a:r>
          </a:p>
          <a:p>
            <a:endParaRPr lang="cs-CZ" sz="1000" b="1" dirty="0">
              <a:solidFill>
                <a:srgbClr val="FF0000"/>
              </a:solidFill>
            </a:endParaRPr>
          </a:p>
          <a:p>
            <a:r>
              <a:rPr lang="cs-CZ" sz="2000" b="1" dirty="0"/>
              <a:t>Ing. Renata </a:t>
            </a:r>
            <a:r>
              <a:rPr lang="cs-CZ" sz="2000" b="1" dirty="0" err="1"/>
              <a:t>Vrtělová</a:t>
            </a:r>
            <a:endParaRPr lang="cs-CZ" sz="2000" b="1" dirty="0"/>
          </a:p>
          <a:p>
            <a:r>
              <a:rPr lang="cs-CZ" sz="1400" b="1" dirty="0"/>
              <a:t>Projektová manažerka</a:t>
            </a:r>
            <a:r>
              <a:rPr lang="cs-CZ" dirty="0"/>
              <a:t> </a:t>
            </a:r>
            <a:r>
              <a:rPr lang="cs-CZ" b="1" dirty="0"/>
              <a:t>              </a:t>
            </a:r>
            <a:endParaRPr lang="cs-CZ" dirty="0"/>
          </a:p>
          <a:p>
            <a:pPr>
              <a:spcBef>
                <a:spcPts val="1200"/>
              </a:spcBef>
            </a:pPr>
            <a:r>
              <a:rPr lang="cs-CZ" sz="1600" b="1" dirty="0"/>
              <a:t>mob</a:t>
            </a:r>
            <a:r>
              <a:rPr lang="cs-CZ" sz="1600" dirty="0"/>
              <a:t>.     +420 739 456 129</a:t>
            </a:r>
          </a:p>
          <a:p>
            <a:r>
              <a:rPr lang="cs-CZ" sz="1600" b="1" dirty="0"/>
              <a:t>e-mail</a:t>
            </a:r>
            <a:r>
              <a:rPr lang="cs-CZ" sz="1600" dirty="0"/>
              <a:t>   </a:t>
            </a:r>
            <a:r>
              <a:rPr lang="cs-CZ" sz="1600" u="sng" dirty="0">
                <a:hlinkClick r:id="rId2"/>
              </a:rPr>
              <a:t>renata.vrtelova@profima.cz</a:t>
            </a:r>
            <a:r>
              <a:rPr lang="cs-CZ" dirty="0">
                <a:solidFill>
                  <a:srgbClr val="FF0000"/>
                </a:solidFill>
              </a:rPr>
              <a:t>    </a:t>
            </a:r>
          </a:p>
          <a:p>
            <a:r>
              <a:rPr lang="cs-CZ" dirty="0">
                <a:solidFill>
                  <a:srgbClr val="FF0000"/>
                </a:solidFill>
              </a:rPr>
              <a:t> </a:t>
            </a:r>
          </a:p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44008" y="3068960"/>
            <a:ext cx="3888432" cy="2539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ADMINISTRACE PROJEKTU</a:t>
            </a:r>
          </a:p>
          <a:p>
            <a:endParaRPr lang="cs-CZ" sz="800" b="1" dirty="0">
              <a:solidFill>
                <a:srgbClr val="FF0000"/>
              </a:solidFill>
            </a:endParaRPr>
          </a:p>
          <a:p>
            <a:pPr>
              <a:lnSpc>
                <a:spcPct val="107000"/>
              </a:lnSpc>
            </a:pPr>
            <a:r>
              <a:rPr lang="cs-CZ" sz="2000" b="1" dirty="0"/>
              <a:t>Marie Šivicová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400" b="1" dirty="0"/>
              <a:t>Administrátorka</a:t>
            </a:r>
          </a:p>
          <a:p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mob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+420 739 099 861; </a:t>
            </a:r>
          </a:p>
          <a:p>
            <a:r>
              <a:rPr lang="cs-CZ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e-mail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 </a:t>
            </a:r>
            <a:r>
              <a:rPr lang="cs-CZ" sz="16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marie.sivicova@profima.cz</a:t>
            </a:r>
            <a:endParaRPr lang="cs-CZ" sz="16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rgbClr val="FF0000"/>
                </a:solidFill>
              </a:rPr>
              <a:t>   </a:t>
            </a:r>
          </a:p>
          <a:p>
            <a:r>
              <a:rPr lang="cs-CZ" dirty="0">
                <a:solidFill>
                  <a:srgbClr val="FF0000"/>
                </a:solidFill>
              </a:rPr>
              <a:t> </a:t>
            </a:r>
          </a:p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F027F0C-2B4B-43CA-927F-4EAC7A96EABE}"/>
              </a:ext>
            </a:extLst>
          </p:cNvPr>
          <p:cNvSpPr txBox="1"/>
          <p:nvPr/>
        </p:nvSpPr>
        <p:spPr>
          <a:xfrm>
            <a:off x="935188" y="5229200"/>
            <a:ext cx="7237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Přehled </a:t>
            </a:r>
            <a:r>
              <a:rPr lang="cs-CZ" sz="2400" b="1" dirty="0">
                <a:solidFill>
                  <a:srgbClr val="E2001A"/>
                </a:solidFill>
              </a:rPr>
              <a:t>aktuálně nabízených kurzů </a:t>
            </a:r>
            <a:r>
              <a:rPr lang="cs-CZ" sz="2400" dirty="0"/>
              <a:t>najdete na našich webových stránkách: </a:t>
            </a:r>
            <a:r>
              <a:rPr lang="cs-CZ" sz="2400" dirty="0">
                <a:hlinkClick r:id="rId4"/>
              </a:rPr>
              <a:t>https://kurzy.profima.cz/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2607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5EC0-49D7-41E1-A81D-FFB5C135C957}"/>
              </a:ext>
            </a:extLst>
          </p:cNvPr>
          <p:cNvSpPr txBox="1">
            <a:spLocks/>
          </p:cNvSpPr>
          <p:nvPr/>
        </p:nvSpPr>
        <p:spPr bwMode="auto">
          <a:xfrm>
            <a:off x="527050" y="2108200"/>
            <a:ext cx="8089900" cy="911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/>
              </a:defRPr>
            </a:lvl1pPr>
            <a:lvl2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2pPr>
            <a:lvl3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3pPr>
            <a:lvl4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4pPr>
            <a:lvl5pPr algn="l" defTabSz="1358697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  <a:ea typeface="MS PGothic" pitchFamily="34" charset="-128"/>
                <a:cs typeface="MS PGothic"/>
              </a:defRPr>
            </a:lvl5pPr>
            <a:lvl6pPr marL="609507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1219020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82852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2438038" algn="l" defTabSz="1358697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chemeClr val="tx2"/>
                </a:solidFill>
                <a:latin typeface="Lucida Sans Unicode" pitchFamily="34" charset="0"/>
              </a:defRPr>
            </a:lvl9pPr>
          </a:lstStyle>
          <a:p>
            <a:pPr algn="ctr">
              <a:defRPr/>
            </a:pPr>
            <a:r>
              <a:rPr lang="cs-CZ" sz="3200" kern="0" dirty="0">
                <a:solidFill>
                  <a:schemeClr val="tx1"/>
                </a:solidFill>
                <a:cs typeface="Arial" panose="020B0604020202020204" pitchFamily="34" charset="0"/>
              </a:rPr>
              <a:t>Děkujeme a těšíme se na další spolupráci</a:t>
            </a:r>
            <a:endParaRPr lang="en-US" sz="3200" kern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9219" name="Obrázek 2">
            <a:extLst>
              <a:ext uri="{FF2B5EF4-FFF2-40B4-BE49-F238E27FC236}">
                <a16:creationId xmlns:a16="http://schemas.microsoft.com/office/drawing/2014/main" id="{41A582D1-0655-498A-A14F-4C703B3AD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644900"/>
            <a:ext cx="3311525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5D213958-B21B-46C4-BEF2-448946D67ABF}" vid="{A51AC496-7934-4FDF-BDBE-8C6321AFD73F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658561B78EDE47BD71C01EA6FC6760" ma:contentTypeVersion="7" ma:contentTypeDescription="Vytvoří nový dokument" ma:contentTypeScope="" ma:versionID="c65b51fe557c8edf2bce8187dadd02be">
  <xsd:schema xmlns:xsd="http://www.w3.org/2001/XMLSchema" xmlns:xs="http://www.w3.org/2001/XMLSchema" xmlns:p="http://schemas.microsoft.com/office/2006/metadata/properties" xmlns:ns3="77c45812-fcc8-4f97-989a-4b77beba8368" xmlns:ns4="0ab7a469-5b1b-4931-821e-8444d21b618e" targetNamespace="http://schemas.microsoft.com/office/2006/metadata/properties" ma:root="true" ma:fieldsID="8c7f9ac4969a56471c8717a9038ab05b" ns3:_="" ns4:_="">
    <xsd:import namespace="77c45812-fcc8-4f97-989a-4b77beba8368"/>
    <xsd:import namespace="0ab7a469-5b1b-4931-821e-8444d21b61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45812-fcc8-4f97-989a-4b77beba83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7a469-5b1b-4931-821e-8444d21b61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1BDCFA-8732-4052-B145-C904754EF5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49799D-3849-4139-9307-D0AACF6BC960}">
  <ds:schemaRefs>
    <ds:schemaRef ds:uri="http://purl.org/dc/elements/1.1/"/>
    <ds:schemaRef ds:uri="http://schemas.microsoft.com/office/2006/metadata/properties"/>
    <ds:schemaRef ds:uri="77c45812-fcc8-4f97-989a-4b77beba8368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ab7a469-5b1b-4931-821e-8444d21b618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A0B9A6-79E9-4A9E-87E1-35F46F033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c45812-fcc8-4f97-989a-4b77beba8368"/>
    <ds:schemaRef ds:uri="0ab7a469-5b1b-4931-821e-8444d21b61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4525</TotalTime>
  <Words>457</Words>
  <Application>Microsoft Office PowerPoint</Application>
  <PresentationFormat>Předvádění na obrazovce (4:3)</PresentationFormat>
  <Paragraphs>65</Paragraphs>
  <Slides>9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Montserrat Light</vt:lpstr>
      <vt:lpstr>Wingdings</vt:lpstr>
      <vt:lpstr>1_Motiv systému Office</vt:lpstr>
      <vt:lpstr>CorelDRAW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Tereza_Jakubu</dc:creator>
  <cp:lastModifiedBy>Lenka Řezáčová</cp:lastModifiedBy>
  <cp:revision>140</cp:revision>
  <cp:lastPrinted>2021-07-20T13:58:33Z</cp:lastPrinted>
  <dcterms:created xsi:type="dcterms:W3CDTF">2019-11-06T14:08:49Z</dcterms:created>
  <dcterms:modified xsi:type="dcterms:W3CDTF">2021-08-03T10:04:32Z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0x0101005E658561B78EDE47BD71C01EA6FC6760</vt:lpwstr>
  </property>
</Properties>
</file>